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 id="2147483680" r:id="rId3"/>
  </p:sldMasterIdLst>
  <p:notesMasterIdLst>
    <p:notesMasterId r:id="rId15"/>
  </p:notesMasterIdLst>
  <p:sldIdLst>
    <p:sldId id="296" r:id="rId4"/>
    <p:sldId id="288" r:id="rId5"/>
    <p:sldId id="289" r:id="rId6"/>
    <p:sldId id="290" r:id="rId7"/>
    <p:sldId id="297" r:id="rId8"/>
    <p:sldId id="304" r:id="rId9"/>
    <p:sldId id="299" r:id="rId10"/>
    <p:sldId id="301" r:id="rId11"/>
    <p:sldId id="303" r:id="rId12"/>
    <p:sldId id="291" r:id="rId13"/>
    <p:sldId id="29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8E8E"/>
    <a:srgbClr val="65656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65634-ED8E-49F4-A22E-D121C24229E3}" v="4" dt="2018-06-01T15:26:52.929"/>
    <p1510:client id="{4244AB19-48A7-4747-8BCD-7C87B723B824}" v="19" dt="2018-06-01T16:16:12.8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09" autoAdjust="0"/>
    <p:restoredTop sz="89521" autoAdjust="0"/>
  </p:normalViewPr>
  <p:slideViewPr>
    <p:cSldViewPr snapToGrid="0">
      <p:cViewPr varScale="1">
        <p:scale>
          <a:sx n="133" d="100"/>
          <a:sy n="133" d="100"/>
        </p:scale>
        <p:origin x="96" y="390"/>
      </p:cViewPr>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2.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5CA3E2-2C85-4B69-95E3-A5A649CB10D9}" type="datetimeFigureOut">
              <a:rPr lang="en-US" smtClean="0"/>
              <a:t>11/25/2018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189AF-9DB5-4C57-8B46-3AB1B314B840}" type="slidenum">
              <a:rPr lang="en-US" smtClean="0"/>
              <a:t>‹Nr.›</a:t>
            </a:fld>
            <a:endParaRPr lang="en-US"/>
          </a:p>
        </p:txBody>
      </p:sp>
    </p:spTree>
    <p:extLst>
      <p:ext uri="{BB962C8B-B14F-4D97-AF65-F5344CB8AC3E}">
        <p14:creationId xmlns:p14="http://schemas.microsoft.com/office/powerpoint/2010/main" val="2871707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gz_AENcK7w4"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blogs.office.com/2014/10/07/introducing-onenote-class-notebooks-flexible-digital-framework-teaching-learning/" TargetMode="External"/><Relationship Id="rId4" Type="http://schemas.openxmlformats.org/officeDocument/2006/relationships/hyperlink" Target="http://www.onenoteforteachers.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0953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689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message: OneNote Class Notebooks make class collaboration a snap</a:t>
            </a:r>
          </a:p>
          <a:p>
            <a:endParaRPr lang="en-US"/>
          </a:p>
          <a:p>
            <a:pPr marL="171450" indent="-171450">
              <a:buFont typeface="Arial" panose="020B0604020202020204" pitchFamily="34" charset="0"/>
              <a:buChar char="•"/>
            </a:pPr>
            <a:r>
              <a:rPr lang="en-US"/>
              <a:t>Class Notebooks create spaces automatically for private notes, </a:t>
            </a:r>
            <a:r>
              <a:rPr lang="en-US" err="1"/>
              <a:t>classwide</a:t>
            </a:r>
            <a:r>
              <a:rPr lang="en-US"/>
              <a:t> notes and communication between teacher and student</a:t>
            </a:r>
          </a:p>
          <a:p>
            <a:pPr marL="171450" indent="-171450">
              <a:buFont typeface="Arial" panose="020B0604020202020204" pitchFamily="34" charset="0"/>
              <a:buChar char="•"/>
            </a:pPr>
            <a:r>
              <a:rPr lang="en-US"/>
              <a:t>Organize course content</a:t>
            </a:r>
          </a:p>
          <a:p>
            <a:pPr marL="171450" indent="-171450">
              <a:buFont typeface="Arial" panose="020B0604020202020204" pitchFamily="34" charset="0"/>
              <a:buChar char="•"/>
            </a:pPr>
            <a:r>
              <a:rPr lang="en-US"/>
              <a:t>Create and deliver interactive lessons</a:t>
            </a:r>
          </a:p>
          <a:p>
            <a:pPr marL="171450" indent="-171450">
              <a:buFont typeface="Arial" panose="020B0604020202020204" pitchFamily="34" charset="0"/>
              <a:buChar char="•"/>
            </a:pPr>
            <a:r>
              <a:rPr lang="en-US"/>
              <a:t>Collaborate and provide feedback</a:t>
            </a:r>
          </a:p>
          <a:p>
            <a:pPr marL="171450" indent="-171450">
              <a:buFont typeface="Arial" panose="020B0604020202020204" pitchFamily="34" charset="0"/>
              <a:buChar char="•"/>
            </a:pPr>
            <a:r>
              <a:rPr lang="en-US"/>
              <a:t>Works with staff and colleagues just as well as with students</a:t>
            </a:r>
          </a:p>
          <a:p>
            <a:endParaRPr lang="en-US"/>
          </a:p>
          <a:p>
            <a:r>
              <a:rPr lang="en-US" i="1"/>
              <a:t>OneNote Class Notebooks improve the quality of classroom collaboration and interactivity around the globe, as evidence from </a:t>
            </a:r>
            <a:r>
              <a:rPr lang="en-US" i="1" err="1"/>
              <a:t>Asli</a:t>
            </a:r>
            <a:r>
              <a:rPr lang="en-US" i="1"/>
              <a:t> Yilmaz in Turkey: </a:t>
            </a:r>
            <a:r>
              <a:rPr lang="EN-US" i="1"/>
              <a:t>“We partnered with Microsoft to introduce a Windows 10-based tablet, plus Microsoft OneNote and OneDrive, to improve teaching and improve learning outcomes. The solution saves students a tremendous amount of time. What I teach in class now makes more sense because students can see visuals and directly engage with the material. When they go home they can access the lessons online, then review images and their notes, which helps them learn even better.” </a:t>
            </a:r>
            <a:endParaRPr lang="en-US" i="1"/>
          </a:p>
          <a:p>
            <a:r>
              <a:rPr lang="EN-US" i="1" err="1"/>
              <a:t>Asli</a:t>
            </a:r>
            <a:r>
              <a:rPr lang="EN-US" i="1"/>
              <a:t> Yilmaz </a:t>
            </a:r>
            <a:br>
              <a:rPr lang="en-US" i="1"/>
            </a:br>
            <a:r>
              <a:rPr lang="EN-US" i="1" err="1"/>
              <a:t>Özel</a:t>
            </a:r>
            <a:r>
              <a:rPr lang="EN-US" i="1"/>
              <a:t> </a:t>
            </a:r>
            <a:r>
              <a:rPr lang="EN-US" i="1" err="1"/>
              <a:t>Dünya</a:t>
            </a:r>
            <a:r>
              <a:rPr lang="EN-US" i="1"/>
              <a:t> </a:t>
            </a:r>
            <a:r>
              <a:rPr lang="EN-US" i="1" err="1"/>
              <a:t>Koleji</a:t>
            </a:r>
            <a:r>
              <a:rPr lang="EN-US" i="1"/>
              <a:t>, Turkey</a:t>
            </a:r>
            <a:endParaRPr lang="en-US" i="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6E106-7C58-4D2F-89B2-7991A9D4707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2086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78213" y="233363"/>
            <a:ext cx="3246437" cy="18256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prstClr val="black"/>
                </a:solidFill>
                <a:latin typeface="Calibri Light" panose="020F0302020204030204"/>
              </a:rPr>
              <a:t>Mantra (Main Message of Slide): </a:t>
            </a:r>
            <a:r>
              <a:rPr lang="en-US" sz="1200" kern="1200" dirty="0">
                <a:solidFill>
                  <a:schemeClr val="tx1"/>
                </a:solidFill>
                <a:effectLst/>
                <a:latin typeface="+mn-lt"/>
                <a:ea typeface="+mn-ea"/>
                <a:cs typeface="+mn-cs"/>
              </a:rPr>
              <a:t>OneNote Class Notebook Creator lets a teacher quickly set up a personal workspace for every student, a content library for handouts, and a collaboration space for lessons and creative activities, all within one powerful notebook.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Slide</a:t>
            </a:r>
            <a:r>
              <a:rPr lang="en-US" sz="1200" b="1" kern="1200" baseline="0" dirty="0">
                <a:solidFill>
                  <a:schemeClr val="tx1"/>
                </a:solidFill>
                <a:effectLst/>
                <a:latin typeface="+mn-lt"/>
                <a:ea typeface="+mn-ea"/>
                <a:cs typeface="+mn-cs"/>
              </a:rPr>
              <a:t> Build:</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OneNote Class</a:t>
            </a:r>
            <a:r>
              <a:rPr lang="en-US" sz="1200" kern="1200" baseline="0" dirty="0">
                <a:solidFill>
                  <a:schemeClr val="tx1"/>
                </a:solidFill>
                <a:effectLst/>
                <a:latin typeface="+mn-lt"/>
                <a:ea typeface="+mn-ea"/>
                <a:cs typeface="+mn-cs"/>
              </a:rPr>
              <a:t> Notebook Creator enables the teacher to have the ultimate control in digitizing her classroom with a shared OneNote Notebook where she has total visibility into student work </a:t>
            </a:r>
            <a:r>
              <a:rPr lang="en-US" sz="1200" i="1" kern="1200" baseline="0" dirty="0">
                <a:solidFill>
                  <a:schemeClr val="tx1"/>
                </a:solidFill>
                <a:effectLst/>
                <a:latin typeface="+mn-lt"/>
                <a:ea typeface="+mn-ea"/>
                <a:cs typeface="+mn-cs"/>
              </a:rPr>
              <a:t>&lt;Click&gt;</a:t>
            </a:r>
            <a:endParaRPr lang="en-US" sz="1200" i="1"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OneNote Class Notebook Creator lets a teacher quickly set up a personal workspace for every student, a content library for handouts, and a collaboration space for lessons and creative activities, all within one powerful notebook. </a:t>
            </a:r>
            <a:r>
              <a:rPr lang="en-US" sz="1200" i="1" kern="1200" dirty="0">
                <a:solidFill>
                  <a:schemeClr val="tx1"/>
                </a:solidFill>
                <a:effectLst/>
                <a:latin typeface="+mn-lt"/>
                <a:ea typeface="+mn-ea"/>
                <a:cs typeface="+mn-cs"/>
              </a:rPr>
              <a:t>&lt;Click&gt;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i="0" kern="1200" dirty="0">
                <a:solidFill>
                  <a:schemeClr val="tx1"/>
                </a:solidFill>
                <a:effectLst/>
                <a:latin typeface="+mn-lt"/>
                <a:ea typeface="+mn-ea"/>
                <a:cs typeface="+mn-cs"/>
              </a:rPr>
              <a:t>Students</a:t>
            </a:r>
            <a:r>
              <a:rPr lang="en-US" sz="1200" i="0" kern="1200" baseline="0" dirty="0">
                <a:solidFill>
                  <a:schemeClr val="tx1"/>
                </a:solidFill>
                <a:effectLst/>
                <a:latin typeface="+mn-lt"/>
                <a:ea typeface="+mn-ea"/>
                <a:cs typeface="+mn-cs"/>
              </a:rPr>
              <a:t> simply get a link to the notebook that they can open on any device or browser they may have available in the classroom or lab. They can ONLY see and edit their personal notebook (or section group) and the shared Collaboration Space and Content Library (copy-only). </a:t>
            </a:r>
            <a:r>
              <a:rPr lang="en-US" sz="1200" i="1" kern="1200" dirty="0">
                <a:solidFill>
                  <a:schemeClr val="tx1"/>
                </a:solidFill>
                <a:effectLst/>
                <a:latin typeface="+mn-lt"/>
                <a:ea typeface="+mn-ea"/>
                <a:cs typeface="+mn-cs"/>
              </a:rPr>
              <a:t>&lt;Click&gt;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800" b="0" dirty="0">
                <a:solidFill>
                  <a:prstClr val="black"/>
                </a:solidFill>
                <a:latin typeface="Calibri Light" panose="020F0302020204030204"/>
              </a:rPr>
              <a:t>Biggest Benefit</a:t>
            </a:r>
            <a:r>
              <a:rPr lang="en-US" sz="1800" b="0" baseline="0" dirty="0">
                <a:solidFill>
                  <a:prstClr val="black"/>
                </a:solidFill>
                <a:latin typeface="Calibri Light" panose="020F0302020204030204"/>
              </a:rPr>
              <a:t> for </a:t>
            </a:r>
            <a:r>
              <a:rPr lang="en-US" sz="1800" dirty="0">
                <a:solidFill>
                  <a:prstClr val="black"/>
                </a:solidFill>
                <a:latin typeface="Calibri Light" panose="020F0302020204030204"/>
              </a:rPr>
              <a:t>teachers and students is that they can collaborate within a powerful digital notebook for curriculum, projects, and assignments.  Teachers can see the notebooks for each student and easily grade the work in it in this paperless environment virtually anytime, anywhere, and on almost any device.</a:t>
            </a:r>
          </a:p>
          <a:p>
            <a:pPr marL="737321" lvl="1" indent="-280121">
              <a:spcBef>
                <a:spcPts val="1568"/>
              </a:spcBef>
              <a:buFont typeface="Arial" panose="020B0604020202020204" pitchFamily="34" charset="0"/>
              <a:buChar char="•"/>
            </a:pPr>
            <a:r>
              <a:rPr lang="en-US" sz="1800" dirty="0">
                <a:solidFill>
                  <a:prstClr val="black"/>
                </a:solidFill>
                <a:latin typeface="Calibri Light" panose="020F0302020204030204"/>
                <a:ea typeface="Segoe UI" panose="020B0502040204020203" pitchFamily="34" charset="0"/>
                <a:cs typeface="Segoe UI" panose="020B0502040204020203" pitchFamily="34" charset="0"/>
              </a:rPr>
              <a:t>“Anything, anywhere” canvas (type, write, clip web, insert files)</a:t>
            </a:r>
          </a:p>
          <a:p>
            <a:pPr marL="737321" lvl="1" indent="-280121">
              <a:spcBef>
                <a:spcPts val="1568"/>
              </a:spcBef>
              <a:buFont typeface="Arial" panose="020B0604020202020204" pitchFamily="34" charset="0"/>
              <a:buChar char="•"/>
            </a:pPr>
            <a:r>
              <a:rPr lang="en-US" sz="1800" dirty="0">
                <a:solidFill>
                  <a:prstClr val="black"/>
                </a:solidFill>
                <a:latin typeface="Calibri Light" panose="020F0302020204030204"/>
                <a:ea typeface="Segoe UI" panose="020B0502040204020203" pitchFamily="34" charset="0"/>
                <a:cs typeface="Segoe UI" panose="020B0502040204020203" pitchFamily="34" charset="0"/>
              </a:rPr>
              <a:t>Familiar organization (notebooks, section tabs, pages)</a:t>
            </a:r>
          </a:p>
          <a:p>
            <a:pPr marL="737321" lvl="1" indent="-280121">
              <a:spcBef>
                <a:spcPts val="1568"/>
              </a:spcBef>
              <a:buFont typeface="Arial" panose="020B0604020202020204" pitchFamily="34" charset="0"/>
              <a:buChar char="•"/>
            </a:pPr>
            <a:r>
              <a:rPr lang="en-US" sz="1800" dirty="0">
                <a:solidFill>
                  <a:prstClr val="black"/>
                </a:solidFill>
                <a:latin typeface="Calibri Light" panose="020F0302020204030204"/>
                <a:ea typeface="Segoe UI" panose="020B0502040204020203" pitchFamily="34" charset="0"/>
                <a:cs typeface="Segoe UI" panose="020B0502040204020203" pitchFamily="34" charset="0"/>
              </a:rPr>
              <a:t>Real-time coaching (“Flip the classroom”)</a:t>
            </a:r>
          </a:p>
          <a:p>
            <a:pPr marL="737321" lvl="1" indent="-280121">
              <a:spcBef>
                <a:spcPts val="1568"/>
              </a:spcBef>
              <a:buFont typeface="Arial" panose="020B0604020202020204" pitchFamily="34" charset="0"/>
              <a:buChar char="•"/>
            </a:pPr>
            <a:r>
              <a:rPr lang="en-US" sz="1800" dirty="0">
                <a:solidFill>
                  <a:prstClr val="black"/>
                </a:solidFill>
                <a:latin typeface="Calibri Light" panose="020F0302020204030204"/>
                <a:ea typeface="Segoe UI" panose="020B0502040204020203" pitchFamily="34" charset="0"/>
                <a:cs typeface="Segoe UI" panose="020B0502040204020203" pitchFamily="34" charset="0"/>
              </a:rPr>
              <a:t>Natural learning with digital ink to write or annotate</a:t>
            </a:r>
          </a:p>
          <a:p>
            <a:pPr marL="737321" lvl="1" indent="-280121">
              <a:spcBef>
                <a:spcPts val="1568"/>
              </a:spcBef>
              <a:buFont typeface="Arial" panose="020B0604020202020204" pitchFamily="34" charset="0"/>
              <a:buChar char="•"/>
            </a:pPr>
            <a:r>
              <a:rPr lang="en-US" sz="1800" dirty="0">
                <a:solidFill>
                  <a:prstClr val="black"/>
                </a:solidFill>
                <a:latin typeface="Calibri Light" panose="020F0302020204030204"/>
                <a:ea typeface="Segoe UI" panose="020B0502040204020203" pitchFamily="34" charset="0"/>
                <a:cs typeface="Segoe UI" panose="020B0502040204020203" pitchFamily="34" charset="0"/>
              </a:rPr>
              <a:t>Fits many learning styles with a variety of inputs and uses </a:t>
            </a:r>
          </a:p>
          <a:p>
            <a:pPr marL="737321" lvl="1" indent="-280121">
              <a:spcBef>
                <a:spcPts val="1568"/>
              </a:spcBef>
              <a:buFont typeface="Arial" panose="020B0604020202020204" pitchFamily="34" charset="0"/>
              <a:buChar char="•"/>
            </a:pPr>
            <a:r>
              <a:rPr lang="en-US" sz="1800" dirty="0">
                <a:solidFill>
                  <a:prstClr val="black"/>
                </a:solidFill>
                <a:latin typeface="Calibri Light" panose="020F0302020204030204"/>
                <a:ea typeface="Segoe UI" panose="020B0502040204020203" pitchFamily="34" charset="0"/>
                <a:cs typeface="Segoe UI" panose="020B0502040204020203" pitchFamily="34" charset="0"/>
              </a:rPr>
              <a:t>One Powerful Notebook for an entire class</a:t>
            </a:r>
          </a:p>
          <a:p>
            <a:pPr marL="342900" indent="-342900">
              <a:spcBef>
                <a:spcPts val="1568"/>
              </a:spcBef>
              <a:buFont typeface="+mj-lt"/>
              <a:buAutoNum type="arabicPeriod"/>
            </a:pPr>
            <a:r>
              <a:rPr lang="en-US" sz="1800" dirty="0">
                <a:solidFill>
                  <a:prstClr val="black"/>
                </a:solidFill>
                <a:latin typeface="Calibri Light" panose="020F0302020204030204"/>
                <a:cs typeface="Segoe UI" panose="020B0502040204020203" pitchFamily="34" charset="0"/>
              </a:rPr>
              <a:t>Check out this</a:t>
            </a:r>
            <a:r>
              <a:rPr lang="en-US" sz="1800" baseline="0" dirty="0">
                <a:solidFill>
                  <a:prstClr val="black"/>
                </a:solidFill>
                <a:latin typeface="Calibri Light" panose="020F0302020204030204"/>
                <a:cs typeface="Segoe UI" panose="020B0502040204020203" pitchFamily="34" charset="0"/>
              </a:rPr>
              <a:t> link to the video of St. Thomas School to see OneNote class notebooks in action and then go to OneNoteForTeachers.com to learn more.</a:t>
            </a:r>
          </a:p>
          <a:p>
            <a:pPr marL="800100" lvl="1" indent="-342900">
              <a:spcBef>
                <a:spcPts val="1568"/>
              </a:spcBef>
              <a:buFont typeface="Arial" panose="020B0604020202020204" pitchFamily="34" charset="0"/>
              <a:buChar char="•"/>
            </a:pPr>
            <a:r>
              <a:rPr lang="en-US" sz="1800" dirty="0">
                <a:solidFill>
                  <a:prstClr val="black"/>
                </a:solidFill>
                <a:latin typeface="Calibri Light" panose="020F0302020204030204"/>
                <a:cs typeface="Segoe UI" panose="020B0502040204020203" pitchFamily="34" charset="0"/>
              </a:rPr>
              <a:t>St. Thomas School</a:t>
            </a:r>
            <a:r>
              <a:rPr lang="en-US" sz="1800" baseline="0" dirty="0">
                <a:solidFill>
                  <a:prstClr val="black"/>
                </a:solidFill>
                <a:latin typeface="Calibri Light" panose="020F0302020204030204"/>
                <a:cs typeface="Segoe UI" panose="020B0502040204020203" pitchFamily="34" charset="0"/>
              </a:rPr>
              <a:t> </a:t>
            </a:r>
            <a:r>
              <a:rPr lang="en-US" sz="1800" dirty="0">
                <a:solidFill>
                  <a:prstClr val="black"/>
                </a:solidFill>
                <a:latin typeface="Calibri Light" panose="020F0302020204030204"/>
                <a:cs typeface="Segoe UI" panose="020B0502040204020203" pitchFamily="34" charset="0"/>
              </a:rPr>
              <a:t>Video: </a:t>
            </a:r>
            <a:r>
              <a:rPr lang="en-US" sz="1200" kern="1200" dirty="0">
                <a:solidFill>
                  <a:schemeClr val="tx1"/>
                </a:solidFill>
                <a:effectLst/>
                <a:latin typeface="+mn-lt"/>
                <a:ea typeface="+mn-ea"/>
                <a:cs typeface="+mn-cs"/>
                <a:hlinkClick r:id="rId3"/>
              </a:rPr>
              <a:t>https://www.youtube.com/watch?v=gz_AENcK7w4</a:t>
            </a:r>
            <a:endParaRPr lang="en-US" sz="1200" kern="1200" dirty="0">
              <a:solidFill>
                <a:schemeClr val="tx1"/>
              </a:solidFill>
              <a:effectLst/>
              <a:latin typeface="+mn-lt"/>
              <a:ea typeface="+mn-ea"/>
              <a:cs typeface="+mn-cs"/>
            </a:endParaRPr>
          </a:p>
          <a:p>
            <a:pPr marL="628650" lvl="1" indent="-171450" defTabSz="896386">
              <a:lnSpc>
                <a:spcPct val="120000"/>
              </a:lnSpc>
              <a:buFont typeface="Arial" panose="020B0604020202020204" pitchFamily="34" charset="0"/>
              <a:buChar char="•"/>
              <a:defRPr/>
            </a:pPr>
            <a:r>
              <a:rPr lang="en-US" sz="1200" b="1" dirty="0">
                <a:solidFill>
                  <a:prstClr val="black"/>
                </a:solidFill>
                <a:latin typeface="Calibri Light" panose="020F0302020204030204"/>
                <a:cs typeface="Segoe UI" panose="020B0502040204020203" pitchFamily="34" charset="0"/>
              </a:rPr>
              <a:t>CTA:</a:t>
            </a:r>
            <a:r>
              <a:rPr lang="en-US" sz="1200" b="1" baseline="0" dirty="0">
                <a:solidFill>
                  <a:prstClr val="black"/>
                </a:solidFill>
                <a:latin typeface="Calibri Light" panose="020F0302020204030204"/>
                <a:cs typeface="Segoe UI" panose="020B0502040204020203" pitchFamily="34" charset="0"/>
              </a:rPr>
              <a:t> </a:t>
            </a:r>
            <a:r>
              <a:rPr lang="en-US" sz="1200" b="1" dirty="0">
                <a:solidFill>
                  <a:prstClr val="black"/>
                </a:solidFill>
                <a:latin typeface="Calibri Light" panose="020F0302020204030204"/>
                <a:cs typeface="Segoe UI" panose="020B0502040204020203" pitchFamily="34" charset="0"/>
              </a:rPr>
              <a:t>Learn more and try it yourself at </a:t>
            </a:r>
            <a:r>
              <a:rPr lang="en-US" sz="1200" b="1" dirty="0">
                <a:solidFill>
                  <a:prstClr val="black"/>
                </a:solidFill>
                <a:latin typeface="Calibri Light" panose="020F0302020204030204"/>
                <a:cs typeface="Segoe UI" panose="020B0502040204020203" pitchFamily="34" charset="0"/>
                <a:hlinkClick r:id="rId4"/>
              </a:rPr>
              <a:t>OneNoteForTeachers.com</a:t>
            </a:r>
            <a:endParaRPr lang="en-US" sz="1200" b="1" dirty="0">
              <a:solidFill>
                <a:prstClr val="black"/>
              </a:solidFill>
              <a:latin typeface="Calibri Light" panose="020F0302020204030204"/>
              <a:cs typeface="Segoe UI" panose="020B0502040204020203" pitchFamily="34" charset="0"/>
            </a:endParaRPr>
          </a:p>
          <a:p>
            <a:pPr marL="800100" lvl="1" indent="-342900">
              <a:spcBef>
                <a:spcPts val="1568"/>
              </a:spcBef>
              <a:buFont typeface="Arial" panose="020B0604020202020204" pitchFamily="34" charset="0"/>
              <a:buChar char="•"/>
            </a:pPr>
            <a:endParaRPr lang="en-US" sz="1800" dirty="0">
              <a:solidFill>
                <a:prstClr val="black"/>
              </a:solidFill>
              <a:latin typeface="Calibri Light" panose="020F0302020204030204"/>
              <a:cs typeface="Segoe UI" panose="020B0502040204020203" pitchFamily="34" charset="0"/>
            </a:endParaRPr>
          </a:p>
          <a:p>
            <a:r>
              <a:rPr lang="en-US" sz="1800" dirty="0">
                <a:solidFill>
                  <a:prstClr val="black"/>
                </a:solidFill>
                <a:latin typeface="Calibri Light" panose="020F0302020204030204"/>
                <a:cs typeface="Segoe UI" panose="020B0502040204020203" pitchFamily="34" charset="0"/>
              </a:rPr>
              <a:t>Announcement Blog Post from 10/7/2014: </a:t>
            </a:r>
            <a:r>
              <a:rPr lang="en-US" sz="1200" kern="1200" dirty="0">
                <a:solidFill>
                  <a:schemeClr val="tx1"/>
                </a:solidFill>
                <a:effectLst/>
                <a:latin typeface="+mn-lt"/>
                <a:ea typeface="+mn-ea"/>
                <a:cs typeface="+mn-cs"/>
                <a:hlinkClick r:id="rId5"/>
              </a:rPr>
              <a:t>http://blogs.office.com/2014/10/07/introducing-onenote-class-notebooks-flexible-digital-framework-teaching-learning/</a:t>
            </a:r>
            <a:endParaRPr lang="en-US" sz="1200" kern="1200" dirty="0">
              <a:solidFill>
                <a:schemeClr val="tx1"/>
              </a:solidFill>
              <a:effectLst/>
              <a:latin typeface="+mn-lt"/>
              <a:ea typeface="+mn-ea"/>
              <a:cs typeface="+mn-cs"/>
            </a:endParaRPr>
          </a:p>
          <a:p>
            <a:pPr defTabSz="896386">
              <a:lnSpc>
                <a:spcPct val="120000"/>
              </a:lnSpc>
              <a:defRPr/>
            </a:pPr>
            <a:endParaRPr lang="en-US" sz="1200" b="1" dirty="0">
              <a:solidFill>
                <a:prstClr val="black"/>
              </a:solidFill>
              <a:latin typeface="Calibri Light" panose="020F0302020204030204"/>
              <a:cs typeface="Segoe UI" panose="020B0502040204020203" pitchFamily="34" charset="0"/>
            </a:endParaRPr>
          </a:p>
          <a:p>
            <a:pPr marL="0" marR="0" indent="0" algn="l" defTabSz="914400" rtl="0" eaLnBrk="1" fontAlgn="auto" latinLnBrk="0" hangingPunct="1">
              <a:lnSpc>
                <a:spcPct val="100000"/>
              </a:lnSpc>
              <a:spcBef>
                <a:spcPts val="1568"/>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indent="0">
              <a:spcBef>
                <a:spcPts val="1568"/>
              </a:spcBef>
              <a:buFont typeface="Arial" panose="020B0604020202020204" pitchFamily="34" charset="0"/>
              <a:buNone/>
            </a:pPr>
            <a:endParaRPr lang="en-US" sz="1800" dirty="0">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80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642613-CD12-40DF-BF40-F7EFA3C383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618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E4389B-D432-48D6-A820-55FE45B4A416}" type="slidenum">
              <a:rPr lang="en-US" smtClean="0"/>
              <a:t>5</a:t>
            </a:fld>
            <a:endParaRPr lang="en-US"/>
          </a:p>
        </p:txBody>
      </p:sp>
    </p:spTree>
    <p:extLst>
      <p:ext uri="{BB962C8B-B14F-4D97-AF65-F5344CB8AC3E}">
        <p14:creationId xmlns:p14="http://schemas.microsoft.com/office/powerpoint/2010/main" val="1460805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E4389B-D432-48D6-A820-55FE45B4A416}" type="slidenum">
              <a:rPr lang="en-US" smtClean="0"/>
              <a:t>7</a:t>
            </a:fld>
            <a:endParaRPr lang="en-US"/>
          </a:p>
        </p:txBody>
      </p:sp>
    </p:spTree>
    <p:extLst>
      <p:ext uri="{BB962C8B-B14F-4D97-AF65-F5344CB8AC3E}">
        <p14:creationId xmlns:p14="http://schemas.microsoft.com/office/powerpoint/2010/main" val="1495370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E4389B-D432-48D6-A820-55FE45B4A416}" type="slidenum">
              <a:rPr lang="en-US" smtClean="0"/>
              <a:t>8</a:t>
            </a:fld>
            <a:endParaRPr lang="en-US"/>
          </a:p>
        </p:txBody>
      </p:sp>
    </p:spTree>
    <p:extLst>
      <p:ext uri="{BB962C8B-B14F-4D97-AF65-F5344CB8AC3E}">
        <p14:creationId xmlns:p14="http://schemas.microsoft.com/office/powerpoint/2010/main" val="3685441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E4389B-D432-48D6-A820-55FE45B4A416}" type="slidenum">
              <a:rPr lang="en-US" smtClean="0"/>
              <a:t>9</a:t>
            </a:fld>
            <a:endParaRPr lang="en-US"/>
          </a:p>
        </p:txBody>
      </p:sp>
    </p:spTree>
    <p:extLst>
      <p:ext uri="{BB962C8B-B14F-4D97-AF65-F5344CB8AC3E}">
        <p14:creationId xmlns:p14="http://schemas.microsoft.com/office/powerpoint/2010/main" val="191899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message: Get started today with Office 365 for Education –</a:t>
            </a:r>
            <a:r>
              <a:rPr lang="en-US" baseline="0"/>
              <a:t> it’s free for all education customers</a:t>
            </a:r>
            <a:endParaRPr lang="en-US"/>
          </a:p>
          <a:p>
            <a:pPr marL="171450" indent="-171450">
              <a:buFont typeface="Arial" panose="020B0604020202020204" pitchFamily="34" charset="0"/>
              <a:buChar char="•"/>
            </a:pPr>
            <a:r>
              <a:rPr lang="en-US" baseline="0">
                <a:sym typeface="Wingdings" panose="05000000000000000000" pitchFamily="2" charset="2"/>
              </a:rPr>
              <a:t>It’s easy to 1, 2, 3, 4</a:t>
            </a:r>
            <a:r>
              <a:rPr lang="EN-US">
                <a:sym typeface="Wingdings" panose="05000000000000000000" pitchFamily="2" charset="2"/>
              </a:rPr>
              <a:t>.</a:t>
            </a:r>
            <a:endParaRPr lang="en-US">
              <a:sym typeface="Wingdings" panose="05000000000000000000" pitchFamily="2" charset="2"/>
            </a:endParaRPr>
          </a:p>
          <a:p>
            <a:pPr marL="171450" indent="-171450">
              <a:buFont typeface="Arial" panose="020B0604020202020204" pitchFamily="34" charset="0"/>
              <a:buChar char="•"/>
            </a:pPr>
            <a:r>
              <a:rPr lang="en-US"/>
              <a:t>Sign up, get your free cloud suite, get devices managed by Intune for education, import your data, hand out devices and get started teaching.</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Key call to action: visit microsoft.com/education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6E106-7C58-4D2F-89B2-7991A9D4707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2807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17512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7602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511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09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741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6821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609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64940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5544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6665CF-E834-4183-9913-6BF5572F2A28}" type="datetimeFigureOut">
              <a:rPr lang="en-US" smtClean="0"/>
              <a:t>11/25/2018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BC28E-08A0-42BF-A11F-2CB7D9A352BA}" type="slidenum">
              <a:rPr lang="en-US" smtClean="0"/>
              <a:t>‹Nr.›</a:t>
            </a:fld>
            <a:endParaRPr lang="en-US"/>
          </a:p>
        </p:txBody>
      </p:sp>
    </p:spTree>
    <p:extLst>
      <p:ext uri="{BB962C8B-B14F-4D97-AF65-F5344CB8AC3E}">
        <p14:creationId xmlns:p14="http://schemas.microsoft.com/office/powerpoint/2010/main" val="1256004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solidFill>
                  <a:srgbClr val="0078D7"/>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2695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237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055978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13586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3066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1582028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03898345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922934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773084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9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94632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166100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37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3755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06511545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dirty="0"/>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8060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5435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207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16913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518714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584050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53794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24034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323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0014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74661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561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25949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38427748"/>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hyperlink" Target="http://onenoteforteachers.co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youtube.com/watch?v=gz_AENcK7w4" TargetMode="External"/><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customXml" Target="../../customXml/item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msdn.microsoft.com/en-us/office/office365/howto/onenote-classnotebookaddin-lmsapi-guidelines?f=255&amp;MSPPError=-2147217396"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onenote.com/edupartners"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youtube.com/watch?v=kMAShm6WBd4"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hyperlink" Target="http://onenote.com/lti"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msdn.microsoft.com/en-us/office/office365/howto/onenote-classnotebookaddin-lmsapi-guidelines?f=255&amp;MSPPError=-2147217396"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en-us/microsoft-365/blog/2017/04/19/onenote-class-notebook-updates-include-read-only-parent-or-guardian-access-and-collaboration-space-permissions/"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hyperlink" Target="https://blog.skooler.com/en/skooler-makes-communication-even-easier-with-back-to-school-updates" TargetMode="External"/><Relationship Id="rId4" Type="http://schemas.openxmlformats.org/officeDocument/2006/relationships/hyperlink" Target="https://msdn.microsoft.com/en-us/office/office365/howto/onenote-sharing-lin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664110"/>
          </a:xfrm>
        </p:spPr>
        <p:txBody>
          <a:bodyPr/>
          <a:lstStyle/>
          <a:p>
            <a:pPr marL="747713" indent="-747713"/>
            <a:r>
              <a:rPr lang="en-US" sz="5882" dirty="0"/>
              <a:t>2. Classroom solutions </a:t>
            </a:r>
            <a:br>
              <a:rPr lang="en-US" sz="5882" dirty="0"/>
            </a:br>
            <a:r>
              <a:rPr lang="en-US" sz="4800" dirty="0">
                <a:latin typeface="Segoe UI Semibold" panose="020B0702040204020203" pitchFamily="34" charset="0"/>
                <a:cs typeface="Segoe UI Semibold" panose="020B0702040204020203" pitchFamily="34" charset="0"/>
              </a:rPr>
              <a:t>c. Class Notebook</a:t>
            </a:r>
          </a:p>
        </p:txBody>
      </p:sp>
      <p:sp>
        <p:nvSpPr>
          <p:cNvPr id="3" name="TextBox 6">
            <a:extLst>
              <a:ext uri="{FF2B5EF4-FFF2-40B4-BE49-F238E27FC236}">
                <a16:creationId xmlns:a16="http://schemas.microsoft.com/office/drawing/2014/main" id="{F783D637-15C8-42EC-B8E0-D9BA6320EB15}"/>
              </a:ext>
            </a:extLst>
          </p:cNvPr>
          <p:cNvSpPr txBox="1"/>
          <p:nvPr/>
        </p:nvSpPr>
        <p:spPr>
          <a:xfrm>
            <a:off x="672917" y="4636035"/>
            <a:ext cx="4322966"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effectLst>
                  <a:outerShdw blurRad="38100" dist="38100" dir="2700000" algn="tl">
                    <a:srgbClr val="000000">
                      <a:alpha val="43137"/>
                    </a:srgbClr>
                  </a:outerShdw>
                </a:effectLst>
              </a:rPr>
              <a:t>Senaj Lelic</a:t>
            </a:r>
          </a:p>
          <a:p>
            <a:r>
              <a:rPr lang="en-US" sz="2400" dirty="0">
                <a:effectLst>
                  <a:outerShdw blurRad="38100" dist="38100" dir="2700000" algn="tl">
                    <a:srgbClr val="000000">
                      <a:alpha val="43137"/>
                    </a:srgbClr>
                  </a:outerShdw>
                </a:effectLst>
              </a:rPr>
              <a:t>Trainer</a:t>
            </a:r>
          </a:p>
          <a:p>
            <a:r>
              <a:rPr lang="en-US" sz="2400" dirty="0">
                <a:effectLst>
                  <a:outerShdw blurRad="38100" dist="38100" dir="2700000" algn="tl">
                    <a:srgbClr val="000000">
                      <a:alpha val="43137"/>
                    </a:srgbClr>
                  </a:outerShdw>
                </a:effectLst>
              </a:rPr>
              <a:t>WW Education</a:t>
            </a:r>
          </a:p>
        </p:txBody>
      </p:sp>
    </p:spTree>
    <p:extLst>
      <p:ext uri="{BB962C8B-B14F-4D97-AF65-F5344CB8AC3E}">
        <p14:creationId xmlns:p14="http://schemas.microsoft.com/office/powerpoint/2010/main" val="22414489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342697" y="857071"/>
            <a:ext cx="4208216" cy="235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UI"/>
            </a:endParaRPr>
          </a:p>
        </p:txBody>
      </p:sp>
      <p:sp>
        <p:nvSpPr>
          <p:cNvPr id="11" name="Rectangle 6"/>
          <p:cNvSpPr>
            <a:spLocks noChangeArrowheads="1"/>
          </p:cNvSpPr>
          <p:nvPr/>
        </p:nvSpPr>
        <p:spPr bwMode="auto">
          <a:xfrm>
            <a:off x="344254" y="858627"/>
            <a:ext cx="4205104" cy="235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UI"/>
            </a:endParaRPr>
          </a:p>
        </p:txBody>
      </p:sp>
      <p:sp>
        <p:nvSpPr>
          <p:cNvPr id="8" name="TextBox 7"/>
          <p:cNvSpPr txBox="1"/>
          <p:nvPr/>
        </p:nvSpPr>
        <p:spPr>
          <a:xfrm>
            <a:off x="5233197" y="2611002"/>
            <a:ext cx="6584555" cy="2357056"/>
          </a:xfrm>
          <a:prstGeom prst="rect">
            <a:avLst/>
          </a:prstGeom>
          <a:noFill/>
        </p:spPr>
        <p:txBody>
          <a:bodyPr wrap="square" lIns="91440" tIns="91440" rIns="91440" bIns="91440" rtlCol="0">
            <a:spAutoFit/>
          </a:bodyPr>
          <a:lstStyle/>
          <a:p>
            <a:pPr defTabSz="914367">
              <a:spcAft>
                <a:spcPts val="3529"/>
              </a:spcAft>
            </a:pPr>
            <a:r>
              <a:rPr lang="en-US" sz="2800" kern="0" dirty="0">
                <a:latin typeface="Segoe UI Light" panose="020B0502040204020203" pitchFamily="34" charset="0"/>
                <a:cs typeface="Segoe UI Light" panose="020B0502040204020203" pitchFamily="34" charset="0"/>
              </a:rPr>
              <a:t>Get started today with Microsoft Education</a:t>
            </a:r>
            <a:br>
              <a:rPr lang="en-US" sz="2800" kern="0" dirty="0">
                <a:latin typeface="Segoe UI Light" panose="020B0502040204020203" pitchFamily="34" charset="0"/>
                <a:cs typeface="Segoe UI Light" panose="020B0502040204020203" pitchFamily="34" charset="0"/>
              </a:rPr>
            </a:br>
            <a:r>
              <a:rPr lang="en-US" sz="2800" kern="0" dirty="0">
                <a:solidFill>
                  <a:schemeClr val="tx2"/>
                </a:solidFill>
                <a:latin typeface="Segoe UI Semibold" panose="020B0702040204020203" pitchFamily="34" charset="0"/>
                <a:cs typeface="Segoe UI Semibold" panose="020B0702040204020203" pitchFamily="34" charset="0"/>
              </a:rPr>
              <a:t>microsoft.com/education</a:t>
            </a:r>
            <a:endParaRPr lang="en-US" sz="2800" dirty="0">
              <a:solidFill>
                <a:schemeClr val="tx2"/>
              </a:solidFill>
              <a:latin typeface="Segoe UI Semibold" panose="020B0702040204020203" pitchFamily="34" charset="0"/>
              <a:cs typeface="Segoe UI Semibold" panose="020B0702040204020203" pitchFamily="34" charset="0"/>
            </a:endParaRPr>
          </a:p>
          <a:p>
            <a:pPr defTabSz="914192">
              <a:spcBef>
                <a:spcPct val="0"/>
              </a:spcBef>
              <a:spcAft>
                <a:spcPts val="1765"/>
              </a:spcAft>
            </a:pPr>
            <a:r>
              <a:rPr lang="en-US" sz="2800" dirty="0">
                <a:ln w="3175">
                  <a:noFill/>
                </a:ln>
                <a:latin typeface="Segoe UI Light" panose="020B0502040204020203" pitchFamily="34" charset="0"/>
                <a:cs typeface="Segoe UI Light" panose="020B0502040204020203" pitchFamily="34" charset="0"/>
              </a:rPr>
              <a:t>Learn about the extensible platform  </a:t>
            </a:r>
            <a:r>
              <a:rPr lang="en-US" sz="2800" dirty="0">
                <a:ln w="3175">
                  <a:noFill/>
                </a:ln>
                <a:solidFill>
                  <a:schemeClr val="tx2"/>
                </a:solidFill>
                <a:latin typeface="Segoe UI Semibold" panose="020B0702040204020203" pitchFamily="34" charset="0"/>
                <a:cs typeface="Segoe UI Semibold" panose="020B0702040204020203" pitchFamily="34" charset="0"/>
              </a:rPr>
              <a:t>aka.ms/EDUDevCenter</a:t>
            </a:r>
          </a:p>
        </p:txBody>
      </p:sp>
      <p:sp>
        <p:nvSpPr>
          <p:cNvPr id="2" name="TextBox 1">
            <a:extLst>
              <a:ext uri="{FF2B5EF4-FFF2-40B4-BE49-F238E27FC236}">
                <a16:creationId xmlns:a16="http://schemas.microsoft.com/office/drawing/2014/main" id="{327E63B7-5518-4D22-BDD0-2FB2EF31CB5E}"/>
              </a:ext>
            </a:extLst>
          </p:cNvPr>
          <p:cNvSpPr txBox="1"/>
          <p:nvPr/>
        </p:nvSpPr>
        <p:spPr>
          <a:xfrm>
            <a:off x="4484725" y="1453870"/>
            <a:ext cx="7333028" cy="738664"/>
          </a:xfrm>
          <a:prstGeom prst="rect">
            <a:avLst/>
          </a:prstGeom>
          <a:noFill/>
        </p:spPr>
        <p:txBody>
          <a:bodyPr wrap="square" lIns="91440" tIns="91440" rIns="91440" bIns="91440" rtlCol="0">
            <a:spAutoFit/>
          </a:bodyPr>
          <a:lstStyle/>
          <a:p>
            <a:pPr defTabSz="914367">
              <a:lnSpc>
                <a:spcPct val="90000"/>
              </a:lnSpc>
            </a:pPr>
            <a:r>
              <a:rPr lang="en-US" sz="4000" dirty="0">
                <a:latin typeface="Segoe UI Semibold" panose="020B0702040204020203" pitchFamily="34" charset="0"/>
                <a:cs typeface="Segoe UI Semibold" panose="020B0702040204020203" pitchFamily="34" charset="0"/>
              </a:rPr>
              <a:t>Summary and call to action</a:t>
            </a:r>
          </a:p>
        </p:txBody>
      </p:sp>
      <p:sp>
        <p:nvSpPr>
          <p:cNvPr id="9" name="Freeform 5">
            <a:extLst>
              <a:ext uri="{FF2B5EF4-FFF2-40B4-BE49-F238E27FC236}">
                <a16:creationId xmlns:a16="http://schemas.microsoft.com/office/drawing/2014/main" id="{3179F6EC-D664-4046-B9CE-198D2DC98704}"/>
              </a:ext>
            </a:extLst>
          </p:cNvPr>
          <p:cNvSpPr>
            <a:spLocks noEditPoints="1"/>
          </p:cNvSpPr>
          <p:nvPr/>
        </p:nvSpPr>
        <p:spPr bwMode="auto">
          <a:xfrm>
            <a:off x="4549357" y="2735355"/>
            <a:ext cx="578227" cy="578227"/>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 name="Freeform 5">
            <a:extLst>
              <a:ext uri="{FF2B5EF4-FFF2-40B4-BE49-F238E27FC236}">
                <a16:creationId xmlns:a16="http://schemas.microsoft.com/office/drawing/2014/main" id="{37FA1A59-ED6C-4B83-9959-178FADA27365}"/>
              </a:ext>
            </a:extLst>
          </p:cNvPr>
          <p:cNvSpPr>
            <a:spLocks noEditPoints="1"/>
          </p:cNvSpPr>
          <p:nvPr/>
        </p:nvSpPr>
        <p:spPr bwMode="auto">
          <a:xfrm>
            <a:off x="4549357" y="4101382"/>
            <a:ext cx="578227" cy="578227"/>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4142027" cy="6857999"/>
          </a:xfrm>
          <a:prstGeom prst="rect">
            <a:avLst/>
          </a:prstGeom>
        </p:spPr>
      </p:pic>
    </p:spTree>
    <p:extLst>
      <p:ext uri="{BB962C8B-B14F-4D97-AF65-F5344CB8AC3E}">
        <p14:creationId xmlns:p14="http://schemas.microsoft.com/office/powerpoint/2010/main" val="48902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decel="100000" fill="hold" grpId="1" nodeType="withEffect">
                                  <p:stCondLst>
                                    <p:cond delay="0"/>
                                  </p:stCondLst>
                                  <p:childTnLst>
                                    <p:animMotion origin="layout" path="M 5E-6 -2.22222E-6 L -0.06236 -2.22222E-6 " pathEditMode="relative" rAng="0" ptsTypes="AA">
                                      <p:cBhvr>
                                        <p:cTn id="9" dur="750" spd="-100000" fill="hold"/>
                                        <p:tgtEl>
                                          <p:spTgt spid="9"/>
                                        </p:tgtEl>
                                        <p:attrNameLst>
                                          <p:attrName>ppt_x</p:attrName>
                                          <p:attrName>ppt_y</p:attrName>
                                        </p:attrNameLst>
                                      </p:cBhvr>
                                      <p:rCtr x="-3125" y="0"/>
                                    </p:animMotion>
                                  </p:childTnLst>
                                </p:cTn>
                              </p:par>
                              <p:par>
                                <p:cTn id="10" presetID="2" presetClass="entr" presetSubtype="2" decel="100000" fill="hold"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3" dur="750" fill="hold"/>
                                        <p:tgtEl>
                                          <p:spTgt spid="8">
                                            <p:txEl>
                                              <p:pRg st="0" end="0"/>
                                            </p:txEl>
                                          </p:spTgt>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35" presetClass="path" presetSubtype="0" decel="100000" fill="hold" grpId="1" nodeType="withEffect">
                                  <p:stCondLst>
                                    <p:cond delay="500"/>
                                  </p:stCondLst>
                                  <p:childTnLst>
                                    <p:animMotion origin="layout" path="M 5E-6 2.22222E-6 L -0.06236 2.22222E-6 " pathEditMode="relative" rAng="0" ptsTypes="AA">
                                      <p:cBhvr>
                                        <p:cTn id="18" dur="750" spd="-100000" fill="hold"/>
                                        <p:tgtEl>
                                          <p:spTgt spid="10"/>
                                        </p:tgtEl>
                                        <p:attrNameLst>
                                          <p:attrName>ppt_x</p:attrName>
                                          <p:attrName>ppt_y</p:attrName>
                                        </p:attrNameLst>
                                      </p:cBhvr>
                                      <p:rCtr x="-3125" y="0"/>
                                    </p:animMotion>
                                  </p:childTnLst>
                                </p:cTn>
                              </p:par>
                              <p:par>
                                <p:cTn id="19" presetID="2" presetClass="entr" presetSubtype="2" decel="100000" fill="hold" nodeType="withEffect">
                                  <p:stCondLst>
                                    <p:cond delay="500"/>
                                  </p:stCondLst>
                                  <p:childTnLst>
                                    <p:set>
                                      <p:cBhvr>
                                        <p:cTn id="20" dur="1" fill="hold">
                                          <p:stCondLst>
                                            <p:cond delay="0"/>
                                          </p:stCondLst>
                                        </p:cTn>
                                        <p:tgtEl>
                                          <p:spTgt spid="8">
                                            <p:txEl>
                                              <p:pRg st="1" end="1"/>
                                            </p:txEl>
                                          </p:spTgt>
                                        </p:tgtEl>
                                        <p:attrNameLst>
                                          <p:attrName>style.visibility</p:attrName>
                                        </p:attrNameLst>
                                      </p:cBhvr>
                                      <p:to>
                                        <p:strVal val="visible"/>
                                      </p:to>
                                    </p:set>
                                    <p:anim calcmode="lin" valueType="num">
                                      <p:cBhvr additive="base">
                                        <p:cTn id="21" dur="75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39AD62-E29C-46A9-8CBC-74B384828DA9}"/>
              </a:ext>
            </a:extLst>
          </p:cNvPr>
          <p:cNvSpPr txBox="1"/>
          <p:nvPr/>
        </p:nvSpPr>
        <p:spPr>
          <a:xfrm rot="10800000" flipH="1" flipV="1">
            <a:off x="246996" y="2991321"/>
            <a:ext cx="9263056" cy="1120654"/>
          </a:xfrm>
          <a:prstGeom prst="rect">
            <a:avLst/>
          </a:prstGeom>
          <a:noFill/>
        </p:spPr>
        <p:txBody>
          <a:bodyPr wrap="square" lIns="179285" tIns="143428" rIns="179285" bIns="143428" rtlCol="0">
            <a:spAutoFit/>
          </a:bodyPr>
          <a:lstStyle/>
          <a:p>
            <a:pPr defTabSz="914367">
              <a:lnSpc>
                <a:spcPct val="90000"/>
              </a:lnSpc>
              <a:spcAft>
                <a:spcPts val="588"/>
              </a:spcAft>
            </a:pPr>
            <a:r>
              <a:rPr lang="en-US" sz="6000" dirty="0">
                <a:gradFill>
                  <a:gsLst>
                    <a:gs pos="2917">
                      <a:srgbClr val="FFFFFF"/>
                    </a:gs>
                    <a:gs pos="30000">
                      <a:srgbClr val="FFFFFF"/>
                    </a:gs>
                  </a:gsLst>
                  <a:lin ang="5400000" scaled="0"/>
                </a:gradFill>
                <a:latin typeface="Segoe UI Semilight"/>
              </a:rPr>
              <a:t>Thank you!</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1270A6-A545-4B3E-882C-F7576B6D8181}"/>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05890" y="1318339"/>
            <a:ext cx="7886110" cy="5539663"/>
          </a:xfrm>
          <a:prstGeom prst="rect">
            <a:avLst/>
          </a:prstGeom>
        </p:spPr>
      </p:pic>
      <p:sp>
        <p:nvSpPr>
          <p:cNvPr id="6" name="Title 5"/>
          <p:cNvSpPr>
            <a:spLocks noGrp="1"/>
          </p:cNvSpPr>
          <p:nvPr>
            <p:ph type="title"/>
          </p:nvPr>
        </p:nvSpPr>
        <p:spPr>
          <a:xfrm>
            <a:off x="269239" y="289511"/>
            <a:ext cx="12115671" cy="899665"/>
          </a:xfrm>
        </p:spPr>
        <p:txBody>
          <a:bodyPr/>
          <a:lstStyle/>
          <a:p>
            <a:r>
              <a:rPr lang="en-US" sz="4400" dirty="0"/>
              <a:t>Save time and eliminate handouts with OneNote</a:t>
            </a:r>
            <a:endParaRPr lang="EN-US" sz="4400" dirty="0"/>
          </a:p>
        </p:txBody>
      </p:sp>
      <p:pic>
        <p:nvPicPr>
          <p:cNvPr id="8" name="Picture Placeholder 7"/>
          <p:cNvPicPr>
            <a:picLocks noGrp="1" noChangeAspect="1"/>
          </p:cNvPicPr>
          <p:nvPr>
            <p:ph type="pic" sz="quarter" idx="4294967295"/>
          </p:nvPr>
        </p:nvPicPr>
        <p:blipFill rotWithShape="1">
          <a:blip r:embed="rId4"/>
          <a:srcRect l="148" r="148"/>
          <a:stretch/>
        </p:blipFill>
        <p:spPr>
          <a:xfrm>
            <a:off x="5151438" y="2163763"/>
            <a:ext cx="7040562" cy="4694237"/>
          </a:xfrm>
          <a:prstGeom prst="rect">
            <a:avLst/>
          </a:prstGeom>
        </p:spPr>
      </p:pic>
      <p:sp>
        <p:nvSpPr>
          <p:cNvPr id="10" name="Text Placeholder 7">
            <a:extLst>
              <a:ext uri="{FF2B5EF4-FFF2-40B4-BE49-F238E27FC236}">
                <a16:creationId xmlns:a16="http://schemas.microsoft.com/office/drawing/2014/main" id="{AC6C2F02-A92B-41D9-AC57-1BD7FCF946ED}"/>
              </a:ext>
            </a:extLst>
          </p:cNvPr>
          <p:cNvSpPr txBox="1">
            <a:spLocks/>
          </p:cNvSpPr>
          <p:nvPr/>
        </p:nvSpPr>
        <p:spPr>
          <a:xfrm>
            <a:off x="269240" y="942375"/>
            <a:ext cx="11922760" cy="461665"/>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latin typeface="Segoe UI Semibold" panose="020B0702040204020203" pitchFamily="34" charset="0"/>
                <a:cs typeface="Segoe UI Semibold" panose="020B0702040204020203" pitchFamily="34" charset="0"/>
              </a:rPr>
              <a:t>OneNote Class Notebook</a:t>
            </a:r>
          </a:p>
        </p:txBody>
      </p:sp>
      <p:sp>
        <p:nvSpPr>
          <p:cNvPr id="13" name="Content Placeholder 11">
            <a:extLst>
              <a:ext uri="{FF2B5EF4-FFF2-40B4-BE49-F238E27FC236}">
                <a16:creationId xmlns:a16="http://schemas.microsoft.com/office/drawing/2014/main" id="{806817CF-2F01-4925-A2A7-7049D3BD135A}"/>
              </a:ext>
            </a:extLst>
          </p:cNvPr>
          <p:cNvSpPr txBox="1">
            <a:spLocks/>
          </p:cNvSpPr>
          <p:nvPr/>
        </p:nvSpPr>
        <p:spPr>
          <a:xfrm>
            <a:off x="422427" y="1842040"/>
            <a:ext cx="3506989" cy="2803375"/>
          </a:xfrm>
          <a:prstGeom prst="rect">
            <a:avLst/>
          </a:prstGeom>
        </p:spPr>
        <p:txBody>
          <a:bodyPr vert="horz" wrap="square" lIns="0" tIns="45720" rIns="0" bIns="45720" rtlCol="0" anchor="t">
            <a:noAutofit/>
          </a:bodyPr>
          <a:lstStyle>
            <a:lvl1pPr marL="0" indent="0" algn="l" defTabSz="914049" rtl="0" eaLnBrk="1" latinLnBrk="0" hangingPunct="1">
              <a:spcBef>
                <a:spcPts val="1765"/>
              </a:spcBef>
              <a:spcAft>
                <a:spcPts val="0"/>
              </a:spcAft>
              <a:buFont typeface="Arial" panose="020B0604020202020204" pitchFamily="34" charset="0"/>
              <a:buNone/>
              <a:defRPr sz="1765" kern="1200" baseline="0">
                <a:gradFill>
                  <a:gsLst>
                    <a:gs pos="2917">
                      <a:srgbClr val="0078D7"/>
                    </a:gs>
                    <a:gs pos="100000">
                      <a:srgbClr val="0078D7">
                        <a:alpha val="99000"/>
                      </a:srgbClr>
                    </a:gs>
                  </a:gsLst>
                  <a:lin ang="5400000" scaled="0"/>
                </a:gradFill>
                <a:latin typeface="Segoe UI Semibold" panose="020B0702040204020203" pitchFamily="34" charset="0"/>
                <a:ea typeface="+mn-ea"/>
                <a:cs typeface="Segoe UI Semibold" panose="020B0702040204020203" pitchFamily="34" charset="0"/>
              </a:defRPr>
            </a:lvl1pPr>
            <a:lvl2pPr marL="0" indent="0" algn="l" defTabSz="914049" rtl="0" eaLnBrk="1" latinLnBrk="0" hangingPunct="1">
              <a:spcBef>
                <a:spcPts val="588"/>
              </a:spcBef>
              <a:spcAft>
                <a:spcPts val="588"/>
              </a:spcAft>
              <a:buClr>
                <a:schemeClr val="bg1">
                  <a:lumMod val="65000"/>
                </a:schemeClr>
              </a:buClr>
              <a:buFont typeface="Arial" panose="020B0604020202020204" pitchFamily="34" charset="0"/>
              <a:buNone/>
              <a:defRPr sz="1567" kern="1200">
                <a:gradFill>
                  <a:gsLst>
                    <a:gs pos="2917">
                      <a:schemeClr val="tx1">
                        <a:lumMod val="75000"/>
                        <a:alpha val="99000"/>
                      </a:schemeClr>
                    </a:gs>
                    <a:gs pos="100000">
                      <a:schemeClr val="tx1">
                        <a:lumMod val="75000"/>
                      </a:schemeClr>
                    </a:gs>
                  </a:gsLst>
                  <a:lin ang="5400000" scaled="0"/>
                </a:gradFill>
                <a:latin typeface="+mn-lt"/>
                <a:ea typeface="+mn-ea"/>
                <a:cs typeface="+mn-cs"/>
              </a:defRPr>
            </a:lvl2pPr>
            <a:lvl3pPr marL="224054" indent="-220942" algn="l" defTabSz="914049" rtl="0" eaLnBrk="1" latinLnBrk="0" hangingPunct="1">
              <a:spcBef>
                <a:spcPts val="0"/>
              </a:spcBef>
              <a:spcAft>
                <a:spcPts val="588"/>
              </a:spcAft>
              <a:buClr>
                <a:srgbClr val="0078D7"/>
              </a:buClr>
              <a:buFont typeface="Arial" panose="020B0604020202020204" pitchFamily="34" charset="0"/>
              <a:buChar char="•"/>
              <a:defRPr sz="1567" kern="1200">
                <a:gradFill>
                  <a:gsLst>
                    <a:gs pos="2917">
                      <a:schemeClr val="tx1">
                        <a:lumMod val="75000"/>
                        <a:alpha val="99000"/>
                      </a:schemeClr>
                    </a:gs>
                    <a:gs pos="100000">
                      <a:schemeClr val="tx1">
                        <a:lumMod val="75000"/>
                      </a:schemeClr>
                    </a:gs>
                  </a:gsLst>
                  <a:lin ang="5400000" scaled="0"/>
                </a:gradFill>
                <a:latin typeface="+mn-lt"/>
                <a:ea typeface="+mn-ea"/>
                <a:cs typeface="+mn-cs"/>
              </a:defRPr>
            </a:lvl3pPr>
            <a:lvl4pPr marL="557022" indent="-332968" algn="l" defTabSz="914049" rtl="0" eaLnBrk="1" latinLnBrk="0" hangingPunct="1">
              <a:spcBef>
                <a:spcPts val="0"/>
              </a:spcBef>
              <a:spcAft>
                <a:spcPts val="784"/>
              </a:spcAft>
              <a:buClr>
                <a:srgbClr val="0078D7"/>
              </a:buClr>
              <a:buFont typeface="Segoe UI Symbol" panose="020B0502040204020203" pitchFamily="34" charset="0"/>
              <a:buChar char=""/>
              <a:defRPr sz="1567" kern="1200">
                <a:gradFill>
                  <a:gsLst>
                    <a:gs pos="2917">
                      <a:schemeClr val="tx1">
                        <a:lumMod val="75000"/>
                        <a:alpha val="99000"/>
                      </a:schemeClr>
                    </a:gs>
                    <a:gs pos="100000">
                      <a:schemeClr val="tx1">
                        <a:lumMod val="75000"/>
                      </a:schemeClr>
                    </a:gs>
                  </a:gsLst>
                  <a:lin ang="5400000" scaled="0"/>
                </a:gradFill>
                <a:latin typeface="+mn-lt"/>
                <a:ea typeface="+mn-ea"/>
                <a:cs typeface="+mn-cs"/>
              </a:defRPr>
            </a:lvl4pPr>
            <a:lvl5pPr marL="784187" indent="-222499" algn="l" defTabSz="914049" rtl="0" eaLnBrk="1" latinLnBrk="0" hangingPunct="1">
              <a:spcBef>
                <a:spcPts val="0"/>
              </a:spcBef>
              <a:spcAft>
                <a:spcPts val="784"/>
              </a:spcAft>
              <a:buClr>
                <a:srgbClr val="0078D7"/>
              </a:buClr>
              <a:buFont typeface="Arial" panose="020B0604020202020204" pitchFamily="34" charset="0"/>
              <a:buChar char="+"/>
              <a:defRPr sz="1567" kern="1200" baseline="0">
                <a:gradFill>
                  <a:gsLst>
                    <a:gs pos="2917">
                      <a:schemeClr val="tx1">
                        <a:lumMod val="75000"/>
                        <a:alpha val="99000"/>
                      </a:schemeClr>
                    </a:gs>
                    <a:gs pos="100000">
                      <a:schemeClr val="tx1">
                        <a:lumMod val="75000"/>
                      </a:schemeClr>
                    </a:gs>
                  </a:gsLst>
                  <a:lin ang="5400000" scaled="0"/>
                </a:gradFill>
                <a:latin typeface="+mn-lt"/>
                <a:ea typeface="+mn-ea"/>
                <a:cs typeface="+mn-cs"/>
              </a:defRPr>
            </a:lvl5pPr>
            <a:lvl6pPr marL="1064255" indent="-276954" algn="l" defTabSz="914049" rtl="0" eaLnBrk="1" latinLnBrk="0" hangingPunct="1">
              <a:spcBef>
                <a:spcPts val="0"/>
              </a:spcBef>
              <a:buClr>
                <a:schemeClr val="tx2"/>
              </a:buClr>
              <a:buFont typeface="+mj-lt"/>
              <a:buAutoNum type="alphaLcPeriod"/>
              <a:defRPr sz="1961" kern="1200">
                <a:solidFill>
                  <a:schemeClr val="tx1"/>
                </a:solidFill>
                <a:latin typeface="+mn-lt"/>
                <a:ea typeface="+mn-ea"/>
                <a:cs typeface="+mn-cs"/>
              </a:defRPr>
            </a:lvl6pPr>
            <a:lvl7pPr marL="2970659" indent="-228512" algn="l" defTabSz="91404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683" indent="-228512" algn="l" defTabSz="91404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707" indent="-228512" algn="l" defTabSz="91404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1765"/>
              </a:spcAft>
              <a:buClrTx/>
              <a:buSzTx/>
              <a:buFont typeface="Arial" panose="020B0604020202020204" pitchFamily="34" charset="0"/>
              <a:buNone/>
              <a:tabLst/>
              <a:defRPr/>
            </a:pPr>
            <a:r>
              <a:rPr kumimoji="0" lang="en-US" sz="1567"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Stay organized in a digital binder </a:t>
            </a:r>
            <a:br>
              <a:rPr kumimoji="0" lang="en-US" sz="1567"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br>
            <a:r>
              <a:rPr kumimoji="0" lang="en-US" sz="1567" b="0" i="0" u="none" strike="noStrike" kern="1200" cap="none" spc="0" normalizeH="0" baseline="0" noProof="0" dirty="0">
                <a:ln>
                  <a:noFill/>
                </a:ln>
                <a:gradFill>
                  <a:gsLst>
                    <a:gs pos="2917">
                      <a:srgbClr val="333333">
                        <a:lumMod val="75000"/>
                        <a:alpha val="99000"/>
                      </a:srgbClr>
                    </a:gs>
                    <a:gs pos="100000">
                      <a:srgbClr val="333333">
                        <a:lumMod val="75000"/>
                      </a:srgbClr>
                    </a:gs>
                  </a:gsLst>
                  <a:lin ang="5400000" scaled="0"/>
                </a:gradFill>
                <a:effectLst/>
                <a:uLnTx/>
                <a:uFillTx/>
                <a:latin typeface="+mn-lt"/>
                <a:ea typeface="+mn-ea"/>
                <a:cs typeface="Segoe UI Semibold" panose="020B0702040204020203" pitchFamily="34" charset="0"/>
              </a:rPr>
              <a:t>for an entire class and organize course content your way</a:t>
            </a:r>
          </a:p>
          <a:p>
            <a:pPr marL="0" marR="0" lvl="1" indent="0" algn="l" defTabSz="914049" rtl="0" eaLnBrk="1" fontAlgn="auto" latinLnBrk="0" hangingPunct="1">
              <a:lnSpc>
                <a:spcPct val="100000"/>
              </a:lnSpc>
              <a:spcBef>
                <a:spcPts val="0"/>
              </a:spcBef>
              <a:spcAft>
                <a:spcPts val="1765"/>
              </a:spcAft>
              <a:buClr>
                <a:srgbClr val="FFFFFF">
                  <a:lumMod val="65000"/>
                </a:srgbClr>
              </a:buClr>
              <a:buSzTx/>
              <a:buFont typeface="Arial" panose="020B0604020202020204" pitchFamily="34" charset="0"/>
              <a:buNone/>
              <a:tabLst/>
              <a:defRPr/>
            </a:pPr>
            <a:r>
              <a:rPr kumimoji="0" lang="en-US" sz="1567"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Create and deliver interactive lessons </a:t>
            </a:r>
            <a:r>
              <a:rPr kumimoji="0" lang="en-US" sz="1567" b="0" i="0" u="none" strike="noStrike" kern="1200" cap="none" spc="0" normalizeH="0" baseline="0" noProof="0" dirty="0">
                <a:ln>
                  <a:noFill/>
                </a:ln>
                <a:gradFill>
                  <a:gsLst>
                    <a:gs pos="2917">
                      <a:srgbClr val="333333">
                        <a:lumMod val="75000"/>
                        <a:alpha val="99000"/>
                      </a:srgbClr>
                    </a:gs>
                    <a:gs pos="100000">
                      <a:srgbClr val="333333">
                        <a:lumMod val="75000"/>
                      </a:srgbClr>
                    </a:gs>
                  </a:gsLst>
                  <a:lin ang="5400000" scaled="0"/>
                </a:gradFill>
                <a:effectLst/>
                <a:uLnTx/>
                <a:uFillTx/>
                <a:ea typeface="+mn-ea"/>
                <a:cs typeface="+mn-cs"/>
              </a:rPr>
              <a:t>to some or all students</a:t>
            </a:r>
          </a:p>
          <a:p>
            <a:pPr marL="0" marR="0" lvl="1" indent="0" algn="l" defTabSz="914049" rtl="0" eaLnBrk="1" fontAlgn="auto" latinLnBrk="0" hangingPunct="1">
              <a:lnSpc>
                <a:spcPct val="100000"/>
              </a:lnSpc>
              <a:spcBef>
                <a:spcPts val="0"/>
              </a:spcBef>
              <a:spcAft>
                <a:spcPts val="1765"/>
              </a:spcAft>
              <a:buClr>
                <a:srgbClr val="FFFFFF">
                  <a:lumMod val="65000"/>
                </a:srgbClr>
              </a:buClr>
              <a:buSzTx/>
              <a:buFont typeface="Arial" panose="020B0604020202020204" pitchFamily="34" charset="0"/>
              <a:buNone/>
              <a:tabLst/>
              <a:defRPr/>
            </a:pPr>
            <a:r>
              <a:rPr kumimoji="0" lang="en-US" sz="1567"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Collaborate and provide private feedback </a:t>
            </a:r>
            <a:r>
              <a:rPr lang="en-US" dirty="0">
                <a:gradFill>
                  <a:gsLst>
                    <a:gs pos="2917">
                      <a:srgbClr val="333333">
                        <a:lumMod val="75000"/>
                        <a:alpha val="99000"/>
                      </a:srgbClr>
                    </a:gs>
                    <a:gs pos="100000">
                      <a:srgbClr val="333333">
                        <a:lumMod val="75000"/>
                      </a:srgbClr>
                    </a:gs>
                  </a:gsLst>
                  <a:lin ang="5400000" scaled="0"/>
                </a:gradFill>
              </a:rPr>
              <a:t>to individual students in their own personal section</a:t>
            </a:r>
          </a:p>
          <a:p>
            <a:pPr marL="0" marR="0" lvl="1" indent="0" algn="l" defTabSz="914049" rtl="0" eaLnBrk="1" fontAlgn="auto" latinLnBrk="0" hangingPunct="1">
              <a:lnSpc>
                <a:spcPct val="100000"/>
              </a:lnSpc>
              <a:spcBef>
                <a:spcPts val="0"/>
              </a:spcBef>
              <a:spcAft>
                <a:spcPts val="1765"/>
              </a:spcAft>
              <a:buClr>
                <a:srgbClr val="FFFFFF">
                  <a:lumMod val="65000"/>
                </a:srgbClr>
              </a:buClr>
              <a:buSzTx/>
              <a:buFont typeface="Arial" panose="020B0604020202020204" pitchFamily="34" charset="0"/>
              <a:buNone/>
              <a:tabLst/>
              <a:defRPr/>
            </a:pPr>
            <a:r>
              <a:rPr kumimoji="0" lang="en-US" sz="1567"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Create and grade assignments </a:t>
            </a:r>
            <a:r>
              <a:rPr lang="en-US" dirty="0">
                <a:gradFill>
                  <a:gsLst>
                    <a:gs pos="2917">
                      <a:srgbClr val="333333">
                        <a:lumMod val="75000"/>
                        <a:alpha val="99000"/>
                      </a:srgbClr>
                    </a:gs>
                    <a:gs pos="100000">
                      <a:srgbClr val="333333">
                        <a:lumMod val="75000"/>
                      </a:srgbClr>
                    </a:gs>
                  </a:gsLst>
                  <a:lin ang="5400000" scaled="0"/>
                </a:gradFill>
              </a:rPr>
              <a:t>in your Class Notebook that show up in your Learning Management System (LMS)</a:t>
            </a:r>
          </a:p>
          <a:p>
            <a:pPr marL="0" marR="0" lvl="1" indent="0" algn="l" defTabSz="914049" rtl="0" eaLnBrk="1" fontAlgn="auto" latinLnBrk="0" hangingPunct="1">
              <a:lnSpc>
                <a:spcPct val="100000"/>
              </a:lnSpc>
              <a:spcBef>
                <a:spcPts val="0"/>
              </a:spcBef>
              <a:spcAft>
                <a:spcPts val="1765"/>
              </a:spcAft>
              <a:buClr>
                <a:srgbClr val="FFFFFF">
                  <a:lumMod val="65000"/>
                </a:srgbClr>
              </a:buClr>
              <a:buSzTx/>
              <a:buFont typeface="Arial" panose="020B0604020202020204" pitchFamily="34" charset="0"/>
              <a:buNone/>
              <a:tabLst/>
              <a:defRPr/>
            </a:pPr>
            <a:r>
              <a:rPr kumimoji="0" lang="en-US" sz="1567"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Quickly and easily generate read-only links </a:t>
            </a:r>
            <a:r>
              <a:rPr kumimoji="0" lang="en-US" sz="1400" b="0" i="0" u="none" strike="noStrike" kern="1200" cap="none" spc="0" normalizeH="0" baseline="0" noProof="0" dirty="0">
                <a:ln>
                  <a:noFill/>
                </a:ln>
                <a:gradFill>
                  <a:gsLst>
                    <a:gs pos="2917">
                      <a:srgbClr val="333333">
                        <a:lumMod val="75000"/>
                        <a:alpha val="99000"/>
                      </a:srgbClr>
                    </a:gs>
                    <a:gs pos="100000">
                      <a:srgbClr val="333333">
                        <a:lumMod val="75000"/>
                      </a:srgbClr>
                    </a:gs>
                  </a:gsLst>
                  <a:lin ang="5400000" scaled="0"/>
                </a:gradFill>
                <a:effectLst/>
                <a:uLnTx/>
                <a:uFillTx/>
                <a:latin typeface="Segoe UI"/>
                <a:ea typeface="+mn-ea"/>
                <a:cs typeface="+mn-cs"/>
              </a:rPr>
              <a:t>for parents or guardians to review student work</a:t>
            </a:r>
            <a:endParaRPr kumimoji="0" lang="en-US" sz="1567" b="0" i="0" u="none" strike="noStrike" kern="1200" cap="none" spc="0" normalizeH="0" baseline="0" noProof="0" dirty="0">
              <a:ln>
                <a:noFill/>
              </a:ln>
              <a:gradFill>
                <a:gsLst>
                  <a:gs pos="2917">
                    <a:srgbClr val="333333">
                      <a:lumMod val="75000"/>
                      <a:alpha val="99000"/>
                    </a:srgbClr>
                  </a:gs>
                  <a:gs pos="100000">
                    <a:srgbClr val="333333">
                      <a:lumMod val="75000"/>
                    </a:srgbClr>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1217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1587623"/>
            <a:ext cx="4263271" cy="5285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4898742" y="3621854"/>
            <a:ext cx="607036" cy="2051117"/>
            <a:chOff x="4816294" y="3621881"/>
            <a:chExt cx="607122" cy="2051408"/>
          </a:xfrm>
        </p:grpSpPr>
        <p:cxnSp>
          <p:nvCxnSpPr>
            <p:cNvPr id="4" name="Straight Connector 3"/>
            <p:cNvCxnSpPr>
              <a:cxnSpLocks/>
            </p:cNvCxnSpPr>
            <p:nvPr/>
          </p:nvCxnSpPr>
          <p:spPr>
            <a:xfrm>
              <a:off x="5114448" y="3621881"/>
              <a:ext cx="0" cy="1791425"/>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rotWithShape="1">
            <a:blip r:embed="rId3">
              <a:duotone>
                <a:schemeClr val="bg2">
                  <a:shade val="45000"/>
                  <a:satMod val="135000"/>
                </a:schemeClr>
                <a:prstClr val="white"/>
              </a:duotone>
            </a:blip>
            <a:srcRect l="68668" t="12204" r="17013" b="62191"/>
            <a:stretch/>
          </p:blipFill>
          <p:spPr>
            <a:xfrm>
              <a:off x="4816294" y="3992340"/>
              <a:ext cx="590246" cy="591049"/>
            </a:xfrm>
            <a:prstGeom prst="ellipse">
              <a:avLst/>
            </a:prstGeom>
            <a:noFill/>
            <a:ln>
              <a:noFill/>
              <a:headEnd type="none" w="med" len="med"/>
              <a:tailEnd type="none" w="med" len="med"/>
            </a:ln>
            <a:effectLst/>
          </p:spPr>
        </p:pic>
        <p:pic>
          <p:nvPicPr>
            <p:cNvPr id="31" name="Picture 30"/>
            <p:cNvPicPr>
              <a:picLocks noChangeAspect="1"/>
            </p:cNvPicPr>
            <p:nvPr/>
          </p:nvPicPr>
          <p:blipFill rotWithShape="1">
            <a:blip r:embed="rId3">
              <a:duotone>
                <a:schemeClr val="bg2">
                  <a:shade val="45000"/>
                  <a:satMod val="135000"/>
                </a:schemeClr>
                <a:prstClr val="white"/>
              </a:duotone>
            </a:blip>
            <a:srcRect l="17034" t="12204" r="68647" b="62191"/>
            <a:stretch/>
          </p:blipFill>
          <p:spPr>
            <a:xfrm>
              <a:off x="4816294" y="5065341"/>
              <a:ext cx="607122" cy="607948"/>
            </a:xfrm>
            <a:prstGeom prst="ellipse">
              <a:avLst/>
            </a:prstGeom>
            <a:noFill/>
            <a:ln>
              <a:noFill/>
              <a:headEnd type="none" w="med" len="med"/>
              <a:tailEnd type="none" w="med" len="med"/>
            </a:ln>
            <a:effectLst/>
          </p:spPr>
        </p:pic>
      </p:grpSp>
      <p:grpSp>
        <p:nvGrpSpPr>
          <p:cNvPr id="10" name="Group 9"/>
          <p:cNvGrpSpPr/>
          <p:nvPr/>
        </p:nvGrpSpPr>
        <p:grpSpPr>
          <a:xfrm>
            <a:off x="666514" y="5476414"/>
            <a:ext cx="1011379" cy="972632"/>
            <a:chOff x="639163" y="5476699"/>
            <a:chExt cx="1011522" cy="972769"/>
          </a:xfrm>
        </p:grpSpPr>
        <p:pic>
          <p:nvPicPr>
            <p:cNvPr id="95" name="Picture 94"/>
            <p:cNvPicPr>
              <a:picLocks noChangeAspect="1"/>
            </p:cNvPicPr>
            <p:nvPr/>
          </p:nvPicPr>
          <p:blipFill rotWithShape="1">
            <a:blip r:embed="rId3">
              <a:duotone>
                <a:schemeClr val="bg2">
                  <a:shade val="45000"/>
                  <a:satMod val="135000"/>
                </a:schemeClr>
                <a:prstClr val="white"/>
              </a:duotone>
            </a:blip>
            <a:srcRect l="42468" t="11783" r="43214" b="62612"/>
            <a:stretch/>
          </p:blipFill>
          <p:spPr>
            <a:xfrm>
              <a:off x="696176" y="5543880"/>
              <a:ext cx="883685" cy="884887"/>
            </a:xfrm>
            <a:prstGeom prst="ellipse">
              <a:avLst/>
            </a:prstGeom>
            <a:effectLst/>
          </p:spPr>
        </p:pic>
        <p:sp>
          <p:nvSpPr>
            <p:cNvPr id="7" name="TextBox 6"/>
            <p:cNvSpPr txBox="1"/>
            <p:nvPr/>
          </p:nvSpPr>
          <p:spPr>
            <a:xfrm>
              <a:off x="664601" y="5476699"/>
              <a:ext cx="986084" cy="440890"/>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050" dirty="0">
                  <a:gradFill>
                    <a:gsLst>
                      <a:gs pos="2917">
                        <a:srgbClr val="FFFFFF"/>
                      </a:gs>
                      <a:gs pos="30000">
                        <a:srgbClr val="FFFFFF"/>
                      </a:gs>
                    </a:gsLst>
                    <a:lin ang="5400000" scaled="0"/>
                  </a:gradFill>
                  <a:latin typeface="Segoe UI"/>
                </a:rPr>
                <a:t>My</a:t>
              </a:r>
              <a:endParaRPr lang="en-US" sz="2400" dirty="0">
                <a:gradFill>
                  <a:gsLst>
                    <a:gs pos="2917">
                      <a:srgbClr val="FFFFFF"/>
                    </a:gs>
                    <a:gs pos="30000">
                      <a:srgbClr val="FFFFFF"/>
                    </a:gs>
                  </a:gsLst>
                  <a:lin ang="5400000" scaled="0"/>
                </a:gradFill>
                <a:latin typeface="Segoe UI"/>
              </a:endParaRPr>
            </a:p>
          </p:txBody>
        </p:sp>
        <p:sp>
          <p:nvSpPr>
            <p:cNvPr id="34" name="TextBox 33"/>
            <p:cNvSpPr txBox="1"/>
            <p:nvPr/>
          </p:nvSpPr>
          <p:spPr>
            <a:xfrm>
              <a:off x="639163" y="6008578"/>
              <a:ext cx="986084" cy="440890"/>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050" dirty="0">
                  <a:gradFill>
                    <a:gsLst>
                      <a:gs pos="2917">
                        <a:srgbClr val="FFFFFF"/>
                      </a:gs>
                      <a:gs pos="30000">
                        <a:srgbClr val="FFFFFF"/>
                      </a:gs>
                    </a:gsLst>
                    <a:lin ang="5400000" scaled="0"/>
                  </a:gradFill>
                  <a:latin typeface="Segoe UI"/>
                </a:rPr>
                <a:t>Notebook</a:t>
              </a:r>
              <a:endParaRPr lang="en-US" sz="2400" dirty="0">
                <a:gradFill>
                  <a:gsLst>
                    <a:gs pos="2917">
                      <a:srgbClr val="FFFFFF"/>
                    </a:gs>
                    <a:gs pos="30000">
                      <a:srgbClr val="FFFFFF"/>
                    </a:gs>
                  </a:gsLst>
                  <a:lin ang="5400000" scaled="0"/>
                </a:gradFill>
                <a:latin typeface="Segoe UI"/>
              </a:endParaRPr>
            </a:p>
          </p:txBody>
        </p:sp>
      </p:grpSp>
      <p:grpSp>
        <p:nvGrpSpPr>
          <p:cNvPr id="30" name="Group 29"/>
          <p:cNvGrpSpPr/>
          <p:nvPr/>
        </p:nvGrpSpPr>
        <p:grpSpPr>
          <a:xfrm>
            <a:off x="421641" y="1729619"/>
            <a:ext cx="3739673" cy="1446510"/>
            <a:chOff x="420835" y="1736520"/>
            <a:chExt cx="3740203" cy="1446715"/>
          </a:xfrm>
        </p:grpSpPr>
        <p:pic>
          <p:nvPicPr>
            <p:cNvPr id="81" name="Picture 80"/>
            <p:cNvPicPr>
              <a:picLocks noChangeAspect="1"/>
            </p:cNvPicPr>
            <p:nvPr/>
          </p:nvPicPr>
          <p:blipFill rotWithShape="1">
            <a:blip r:embed="rId4"/>
            <a:srcRect t="8333" b="8333"/>
            <a:stretch/>
          </p:blipFill>
          <p:spPr>
            <a:xfrm>
              <a:off x="665744" y="1899128"/>
              <a:ext cx="914118" cy="914117"/>
            </a:xfrm>
            <a:prstGeom prst="ellipse">
              <a:avLst/>
            </a:prstGeom>
          </p:spPr>
        </p:pic>
        <p:sp>
          <p:nvSpPr>
            <p:cNvPr id="82" name="TextBox 81"/>
            <p:cNvSpPr txBox="1"/>
            <p:nvPr/>
          </p:nvSpPr>
          <p:spPr>
            <a:xfrm>
              <a:off x="1750384" y="1736521"/>
              <a:ext cx="2410654" cy="144671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600" dirty="0">
                  <a:solidFill>
                    <a:schemeClr val="tx2"/>
                  </a:solidFill>
                  <a:latin typeface="Segoe UI Semibold" panose="020B0702040204020203" pitchFamily="34" charset="0"/>
                  <a:cs typeface="Segoe UI Semibold" panose="020B0702040204020203" pitchFamily="34" charset="0"/>
                </a:rPr>
                <a:t>Teacher:</a:t>
              </a:r>
            </a:p>
            <a:p>
              <a:pPr defTabSz="914225">
                <a:lnSpc>
                  <a:spcPct val="90000"/>
                </a:lnSpc>
                <a:spcAft>
                  <a:spcPts val="600"/>
                </a:spcAft>
                <a:defRPr/>
              </a:pPr>
              <a:r>
                <a:rPr lang="en-US" sz="1400" dirty="0"/>
                <a:t>Creates shared notebook, adds students</a:t>
              </a:r>
            </a:p>
            <a:p>
              <a:pPr defTabSz="914225">
                <a:lnSpc>
                  <a:spcPct val="90000"/>
                </a:lnSpc>
                <a:spcAft>
                  <a:spcPts val="600"/>
                </a:spcAft>
                <a:defRPr/>
              </a:pPr>
              <a:r>
                <a:rPr lang="en-US" sz="1400" dirty="0"/>
                <a:t>Sees everything </a:t>
              </a:r>
              <a:br>
                <a:rPr lang="en-US" sz="1400" dirty="0"/>
              </a:br>
              <a:r>
                <a:rPr lang="en-US" sz="1400" dirty="0"/>
                <a:t>in notebook</a:t>
              </a:r>
            </a:p>
          </p:txBody>
        </p:sp>
        <p:sp>
          <p:nvSpPr>
            <p:cNvPr id="5" name="Oval 4"/>
            <p:cNvSpPr/>
            <p:nvPr/>
          </p:nvSpPr>
          <p:spPr bwMode="auto">
            <a:xfrm>
              <a:off x="420835" y="1736520"/>
              <a:ext cx="489814" cy="48981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bg1"/>
                  </a:solidFill>
                  <a:latin typeface="Segoe UI Semibold" panose="020B0702040204020203" pitchFamily="34" charset="0"/>
                  <a:cs typeface="Segoe UI Semibold" panose="020B0702040204020203" pitchFamily="34" charset="0"/>
                </a:rPr>
                <a:t>1</a:t>
              </a:r>
            </a:p>
          </p:txBody>
        </p:sp>
      </p:grpSp>
      <p:grpSp>
        <p:nvGrpSpPr>
          <p:cNvPr id="32" name="Group 31"/>
          <p:cNvGrpSpPr/>
          <p:nvPr/>
        </p:nvGrpSpPr>
        <p:grpSpPr>
          <a:xfrm>
            <a:off x="4508145" y="1729619"/>
            <a:ext cx="6891438" cy="1252610"/>
            <a:chOff x="4316562" y="1729377"/>
            <a:chExt cx="6892415" cy="1252788"/>
          </a:xfrm>
        </p:grpSpPr>
        <p:sp>
          <p:nvSpPr>
            <p:cNvPr id="84" name="TextBox 83"/>
            <p:cNvSpPr txBox="1"/>
            <p:nvPr/>
          </p:nvSpPr>
          <p:spPr>
            <a:xfrm>
              <a:off x="5846184" y="1729377"/>
              <a:ext cx="5362793" cy="1252788"/>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600" dirty="0">
                  <a:solidFill>
                    <a:schemeClr val="accent1"/>
                  </a:solidFill>
                  <a:latin typeface="Segoe UI Semibold" panose="020B0702040204020203" pitchFamily="34" charset="0"/>
                  <a:cs typeface="Segoe UI Semibold" panose="020B0702040204020203" pitchFamily="34" charset="0"/>
                </a:rPr>
                <a:t>Students:</a:t>
              </a:r>
            </a:p>
            <a:p>
              <a:pPr defTabSz="914225">
                <a:lnSpc>
                  <a:spcPct val="90000"/>
                </a:lnSpc>
                <a:spcAft>
                  <a:spcPts val="600"/>
                </a:spcAft>
                <a:defRPr/>
              </a:pPr>
              <a:r>
                <a:rPr lang="en-US" sz="1400" dirty="0"/>
                <a:t>Get link to notebook, opens on their device or browser</a:t>
              </a:r>
            </a:p>
            <a:p>
              <a:pPr defTabSz="914225">
                <a:lnSpc>
                  <a:spcPct val="90000"/>
                </a:lnSpc>
                <a:spcAft>
                  <a:spcPts val="600"/>
                </a:spcAft>
                <a:defRPr/>
              </a:pPr>
              <a:r>
                <a:rPr lang="en-US" sz="1400" dirty="0"/>
                <a:t>Sees shared sections and </a:t>
              </a:r>
              <a:r>
                <a:rPr lang="en-US" sz="1400" u="sng" dirty="0"/>
                <a:t>only</a:t>
              </a:r>
              <a:r>
                <a:rPr lang="en-US" sz="1400" dirty="0"/>
                <a:t> </a:t>
              </a:r>
              <a:r>
                <a:rPr lang="en-US" sz="1400" u="sng" dirty="0"/>
                <a:t>their</a:t>
              </a:r>
              <a:r>
                <a:rPr lang="en-US" sz="1400" dirty="0"/>
                <a:t> personal notebook along with collaboration space and copy-only content library.</a:t>
              </a:r>
            </a:p>
          </p:txBody>
        </p:sp>
        <p:pic>
          <p:nvPicPr>
            <p:cNvPr id="85" name="Picture 84"/>
            <p:cNvPicPr>
              <a:picLocks noChangeAspect="1"/>
            </p:cNvPicPr>
            <p:nvPr/>
          </p:nvPicPr>
          <p:blipFill rotWithShape="1">
            <a:blip r:embed="rId5"/>
            <a:srcRect t="2536" b="2536"/>
            <a:stretch/>
          </p:blipFill>
          <p:spPr>
            <a:xfrm>
              <a:off x="4562568" y="1899130"/>
              <a:ext cx="906973" cy="906973"/>
            </a:xfrm>
            <a:prstGeom prst="ellipse">
              <a:avLst/>
            </a:prstGeom>
          </p:spPr>
        </p:pic>
        <p:sp>
          <p:nvSpPr>
            <p:cNvPr id="83" name="Oval 82"/>
            <p:cNvSpPr/>
            <p:nvPr/>
          </p:nvSpPr>
          <p:spPr bwMode="auto">
            <a:xfrm>
              <a:off x="4316562" y="1729377"/>
              <a:ext cx="489814" cy="48981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solidFill>
                    <a:schemeClr val="bg1"/>
                  </a:solidFill>
                  <a:latin typeface="Segoe UI Semibold" panose="020B0702040204020203" pitchFamily="34" charset="0"/>
                  <a:ea typeface="Segoe UI" pitchFamily="34" charset="0"/>
                  <a:cs typeface="Segoe UI Semibold" panose="020B0702040204020203" pitchFamily="34" charset="0"/>
                </a:rPr>
                <a:t>2</a:t>
              </a:r>
            </a:p>
          </p:txBody>
        </p:sp>
      </p:grpSp>
      <p:grpSp>
        <p:nvGrpSpPr>
          <p:cNvPr id="26" name="Group 25"/>
          <p:cNvGrpSpPr/>
          <p:nvPr/>
        </p:nvGrpSpPr>
        <p:grpSpPr>
          <a:xfrm>
            <a:off x="671284" y="3123412"/>
            <a:ext cx="2835484" cy="910454"/>
            <a:chOff x="670514" y="3123367"/>
            <a:chExt cx="2835886" cy="910584"/>
          </a:xfrm>
        </p:grpSpPr>
        <p:sp>
          <p:nvSpPr>
            <p:cNvPr id="86" name="TextBox 85"/>
            <p:cNvSpPr txBox="1"/>
            <p:nvPr/>
          </p:nvSpPr>
          <p:spPr>
            <a:xfrm>
              <a:off x="1948060" y="3319825"/>
              <a:ext cx="1558340" cy="615641"/>
            </a:xfrm>
            <a:prstGeom prst="rect">
              <a:avLst/>
            </a:prstGeom>
          </p:spPr>
          <p:txBody>
            <a:bodyPr vert="horz" wrap="none" lIns="0" tIns="0" rIns="0" bIns="0" rtlCol="0" anchor="t">
              <a:spAutoFit/>
            </a:bodyPr>
            <a:lstStyle/>
            <a:p>
              <a:pPr defTabSz="1086408">
                <a:buClr>
                  <a:srgbClr val="00BCF2"/>
                </a:buClr>
                <a:defRPr/>
              </a:pPr>
              <a:r>
                <a:rPr lang="en-US" sz="2000" dirty="0">
                  <a:latin typeface="Segoe UI Semilight" panose="020B0402040204020203" pitchFamily="34" charset="0"/>
                  <a:ea typeface="Segoe UI" pitchFamily="34" charset="0"/>
                  <a:cs typeface="Segoe UI Semilight" panose="020B0402040204020203" pitchFamily="34" charset="0"/>
                </a:rPr>
                <a:t>Collaboration </a:t>
              </a:r>
              <a:br>
                <a:rPr lang="en-US" sz="2000" dirty="0">
                  <a:latin typeface="Segoe UI Semilight" panose="020B0402040204020203" pitchFamily="34" charset="0"/>
                  <a:ea typeface="Segoe UI" pitchFamily="34" charset="0"/>
                  <a:cs typeface="Segoe UI Semilight" panose="020B0402040204020203" pitchFamily="34" charset="0"/>
                </a:rPr>
              </a:br>
              <a:r>
                <a:rPr lang="en-US" sz="2000" dirty="0">
                  <a:latin typeface="Segoe UI Semilight" panose="020B0402040204020203" pitchFamily="34" charset="0"/>
                  <a:ea typeface="Segoe UI" pitchFamily="34" charset="0"/>
                  <a:cs typeface="Segoe UI Semilight" panose="020B0402040204020203" pitchFamily="34" charset="0"/>
                </a:rPr>
                <a:t>space</a:t>
              </a:r>
            </a:p>
          </p:txBody>
        </p:sp>
        <p:pic>
          <p:nvPicPr>
            <p:cNvPr id="93" name="Picture 92"/>
            <p:cNvPicPr>
              <a:picLocks noChangeAspect="1"/>
            </p:cNvPicPr>
            <p:nvPr/>
          </p:nvPicPr>
          <p:blipFill rotWithShape="1">
            <a:blip r:embed="rId3">
              <a:duotone>
                <a:schemeClr val="bg2">
                  <a:shade val="45000"/>
                  <a:satMod val="135000"/>
                </a:schemeClr>
                <a:prstClr val="white"/>
              </a:duotone>
            </a:blip>
            <a:srcRect l="68668" t="12204" r="17013" b="62191"/>
            <a:stretch/>
          </p:blipFill>
          <p:spPr>
            <a:xfrm>
              <a:off x="670514" y="3123367"/>
              <a:ext cx="909347" cy="910584"/>
            </a:xfrm>
            <a:prstGeom prst="ellipse">
              <a:avLst/>
            </a:prstGeom>
            <a:noFill/>
            <a:ln>
              <a:noFill/>
              <a:headEnd type="none" w="med" len="med"/>
              <a:tailEnd type="none" w="med" len="med"/>
            </a:ln>
            <a:effectLst/>
          </p:spPr>
        </p:pic>
      </p:grpSp>
      <p:grpSp>
        <p:nvGrpSpPr>
          <p:cNvPr id="27" name="Group 26"/>
          <p:cNvGrpSpPr/>
          <p:nvPr/>
        </p:nvGrpSpPr>
        <p:grpSpPr>
          <a:xfrm>
            <a:off x="681492" y="4230239"/>
            <a:ext cx="2227873" cy="910454"/>
            <a:chOff x="680724" y="4230352"/>
            <a:chExt cx="2228189" cy="910584"/>
          </a:xfrm>
        </p:grpSpPr>
        <p:sp>
          <p:nvSpPr>
            <p:cNvPr id="87" name="TextBox 86"/>
            <p:cNvSpPr txBox="1"/>
            <p:nvPr/>
          </p:nvSpPr>
          <p:spPr>
            <a:xfrm>
              <a:off x="1956979" y="4379743"/>
              <a:ext cx="951934" cy="615641"/>
            </a:xfrm>
            <a:prstGeom prst="rect">
              <a:avLst/>
            </a:prstGeom>
          </p:spPr>
          <p:txBody>
            <a:bodyPr vert="horz" wrap="none" lIns="0" tIns="0" rIns="0" bIns="0" rtlCol="0" anchor="t">
              <a:spAutoFit/>
            </a:bodyPr>
            <a:lstStyle/>
            <a:p>
              <a:pPr defTabSz="1086408">
                <a:buClr>
                  <a:srgbClr val="00BCF2"/>
                </a:buClr>
                <a:defRPr/>
              </a:pPr>
              <a:r>
                <a:rPr lang="en-US" sz="2000" dirty="0">
                  <a:latin typeface="Segoe UI Semilight" panose="020B0402040204020203" pitchFamily="34" charset="0"/>
                  <a:ea typeface="Segoe UI" pitchFamily="34" charset="0"/>
                  <a:cs typeface="Segoe UI Semilight" panose="020B0402040204020203" pitchFamily="34" charset="0"/>
                </a:rPr>
                <a:t>Content </a:t>
              </a:r>
              <a:br>
                <a:rPr lang="en-US" sz="2000" dirty="0">
                  <a:latin typeface="Segoe UI Semilight" panose="020B0402040204020203" pitchFamily="34" charset="0"/>
                  <a:ea typeface="Segoe UI" pitchFamily="34" charset="0"/>
                  <a:cs typeface="Segoe UI Semilight" panose="020B0402040204020203" pitchFamily="34" charset="0"/>
                </a:rPr>
              </a:br>
              <a:r>
                <a:rPr lang="en-US" sz="2000" dirty="0">
                  <a:latin typeface="Segoe UI Semilight" panose="020B0402040204020203" pitchFamily="34" charset="0"/>
                  <a:ea typeface="Segoe UI" pitchFamily="34" charset="0"/>
                  <a:cs typeface="Segoe UI Semilight" panose="020B0402040204020203" pitchFamily="34" charset="0"/>
                </a:rPr>
                <a:t>library</a:t>
              </a:r>
            </a:p>
          </p:txBody>
        </p:sp>
        <p:pic>
          <p:nvPicPr>
            <p:cNvPr id="94" name="Picture 93"/>
            <p:cNvPicPr>
              <a:picLocks noChangeAspect="1"/>
            </p:cNvPicPr>
            <p:nvPr/>
          </p:nvPicPr>
          <p:blipFill rotWithShape="1">
            <a:blip r:embed="rId3">
              <a:duotone>
                <a:schemeClr val="bg2">
                  <a:shade val="45000"/>
                  <a:satMod val="135000"/>
                </a:schemeClr>
                <a:prstClr val="white"/>
              </a:duotone>
            </a:blip>
            <a:srcRect l="17034" t="12204" r="68647" b="62191"/>
            <a:stretch/>
          </p:blipFill>
          <p:spPr>
            <a:xfrm>
              <a:off x="680724" y="4230352"/>
              <a:ext cx="909347" cy="910584"/>
            </a:xfrm>
            <a:prstGeom prst="ellipse">
              <a:avLst/>
            </a:prstGeom>
            <a:noFill/>
            <a:ln>
              <a:noFill/>
              <a:headEnd type="none" w="med" len="med"/>
              <a:tailEnd type="none" w="med" len="med"/>
            </a:ln>
            <a:effectLst/>
          </p:spPr>
        </p:pic>
      </p:grpSp>
      <p:sp>
        <p:nvSpPr>
          <p:cNvPr id="11" name="Rectangle 10"/>
          <p:cNvSpPr/>
          <p:nvPr/>
        </p:nvSpPr>
        <p:spPr>
          <a:xfrm>
            <a:off x="6037547" y="3069227"/>
            <a:ext cx="6247949" cy="1806648"/>
          </a:xfrm>
          <a:prstGeom prst="rect">
            <a:avLst/>
          </a:prstGeom>
        </p:spPr>
        <p:txBody>
          <a:bodyPr wrap="square">
            <a:spAutoFit/>
          </a:bodyPr>
          <a:lstStyle/>
          <a:p>
            <a:pPr marL="285750" indent="-285750" defTabSz="914225">
              <a:lnSpc>
                <a:spcPct val="90000"/>
              </a:lnSpc>
              <a:spcBef>
                <a:spcPts val="600"/>
              </a:spcBef>
              <a:buFontTx/>
              <a:buChar char="-"/>
              <a:defRPr/>
            </a:pPr>
            <a:r>
              <a:rPr lang="en-US" sz="1600" dirty="0">
                <a:ea typeface="Segoe UI" panose="020B0502040204020203" pitchFamily="34" charset="0"/>
                <a:cs typeface="Segoe UI" panose="020B0502040204020203" pitchFamily="34" charset="0"/>
              </a:rPr>
              <a:t>“Anything, anywhere” canvas (type, write, clip web, insert files)</a:t>
            </a:r>
          </a:p>
          <a:p>
            <a:pPr marL="285750" indent="-285750" defTabSz="914225">
              <a:lnSpc>
                <a:spcPct val="90000"/>
              </a:lnSpc>
              <a:spcBef>
                <a:spcPts val="600"/>
              </a:spcBef>
              <a:buFontTx/>
              <a:buChar char="-"/>
              <a:defRPr/>
            </a:pPr>
            <a:r>
              <a:rPr lang="en-US" sz="1600" dirty="0">
                <a:ea typeface="Segoe UI" panose="020B0502040204020203" pitchFamily="34" charset="0"/>
                <a:cs typeface="Segoe UI" panose="020B0502040204020203" pitchFamily="34" charset="0"/>
              </a:rPr>
              <a:t>Ready-made digital portfolio for any class.</a:t>
            </a:r>
          </a:p>
          <a:p>
            <a:pPr marL="285750" indent="-285750" defTabSz="914225">
              <a:lnSpc>
                <a:spcPct val="90000"/>
              </a:lnSpc>
              <a:spcBef>
                <a:spcPts val="600"/>
              </a:spcBef>
              <a:buFontTx/>
              <a:buChar char="-"/>
              <a:defRPr/>
            </a:pPr>
            <a:r>
              <a:rPr lang="en-US" sz="1600" dirty="0">
                <a:ea typeface="Segoe UI" panose="020B0502040204020203" pitchFamily="34" charset="0"/>
                <a:cs typeface="Segoe UI" panose="020B0502040204020203" pitchFamily="34" charset="0"/>
              </a:rPr>
              <a:t>Real-time coaching (“Flip the classroom”)</a:t>
            </a:r>
          </a:p>
          <a:p>
            <a:pPr marL="285750" indent="-285750" defTabSz="914225">
              <a:lnSpc>
                <a:spcPct val="90000"/>
              </a:lnSpc>
              <a:spcBef>
                <a:spcPts val="600"/>
              </a:spcBef>
              <a:buFontTx/>
              <a:buChar char="-"/>
              <a:defRPr/>
            </a:pPr>
            <a:r>
              <a:rPr lang="en-US" sz="1600" dirty="0">
                <a:ea typeface="Segoe UI" panose="020B0502040204020203" pitchFamily="34" charset="0"/>
                <a:cs typeface="Segoe UI" panose="020B0502040204020203" pitchFamily="34" charset="0"/>
              </a:rPr>
              <a:t>Natural learning with digital ink to write or annotate</a:t>
            </a:r>
          </a:p>
          <a:p>
            <a:pPr marL="285750" indent="-285750" defTabSz="914225">
              <a:lnSpc>
                <a:spcPct val="90000"/>
              </a:lnSpc>
              <a:spcBef>
                <a:spcPts val="600"/>
              </a:spcBef>
              <a:buFontTx/>
              <a:buChar char="-"/>
              <a:defRPr/>
            </a:pPr>
            <a:r>
              <a:rPr lang="en-US" sz="1600" dirty="0">
                <a:ea typeface="Segoe UI" panose="020B0502040204020203" pitchFamily="34" charset="0"/>
                <a:cs typeface="Segoe UI" panose="020B0502040204020203" pitchFamily="34" charset="0"/>
              </a:rPr>
              <a:t>Fits many learning styles with a variety of inputs and uses</a:t>
            </a:r>
          </a:p>
          <a:p>
            <a:pPr marL="285750" indent="-285750" defTabSz="914225">
              <a:lnSpc>
                <a:spcPct val="90000"/>
              </a:lnSpc>
              <a:spcBef>
                <a:spcPts val="600"/>
              </a:spcBef>
              <a:buFontTx/>
              <a:buChar char="-"/>
              <a:defRPr/>
            </a:pPr>
            <a:r>
              <a:rPr lang="en-US" sz="1600" i="1" dirty="0">
                <a:ea typeface="Segoe UI" panose="020B0502040204020203" pitchFamily="34" charset="0"/>
                <a:cs typeface="Segoe UI" panose="020B0502040204020203" pitchFamily="34" charset="0"/>
              </a:rPr>
              <a:t>One Powerful Notebook for an entire class</a:t>
            </a:r>
          </a:p>
        </p:txBody>
      </p:sp>
      <p:grpSp>
        <p:nvGrpSpPr>
          <p:cNvPr id="3" name="Group 2"/>
          <p:cNvGrpSpPr/>
          <p:nvPr/>
        </p:nvGrpSpPr>
        <p:grpSpPr>
          <a:xfrm>
            <a:off x="8113854" y="5140693"/>
            <a:ext cx="3654501" cy="1344812"/>
            <a:chOff x="8440000" y="5185206"/>
            <a:chExt cx="3655019" cy="1345003"/>
          </a:xfrm>
        </p:grpSpPr>
        <p:sp>
          <p:nvSpPr>
            <p:cNvPr id="24" name="TextBox 23"/>
            <p:cNvSpPr txBox="1"/>
            <p:nvPr/>
          </p:nvSpPr>
          <p:spPr>
            <a:xfrm>
              <a:off x="8440000" y="5185206"/>
              <a:ext cx="3227088" cy="544741"/>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dirty="0">
                  <a:hlinkClick r:id="rId6"/>
                </a:rPr>
                <a:t>Click here to see it in action!</a:t>
              </a:r>
              <a:endParaRPr lang="en-US" dirty="0"/>
            </a:p>
          </p:txBody>
        </p:sp>
        <p:sp>
          <p:nvSpPr>
            <p:cNvPr id="35" name="TextBox 34"/>
            <p:cNvSpPr txBox="1"/>
            <p:nvPr/>
          </p:nvSpPr>
          <p:spPr>
            <a:xfrm>
              <a:off x="8460243" y="5736195"/>
              <a:ext cx="3634776" cy="79401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dirty="0"/>
                <a:t>Go to </a:t>
              </a:r>
              <a:r>
                <a:rPr lang="en-US" dirty="0">
                  <a:hlinkClick r:id="rId7"/>
                </a:rPr>
                <a:t>OneNoteForTeachers.com</a:t>
              </a:r>
              <a:r>
                <a:rPr lang="en-US" dirty="0"/>
                <a:t> to learn more!</a:t>
              </a:r>
            </a:p>
          </p:txBody>
        </p:sp>
      </p:grpSp>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1633" y="5114227"/>
            <a:ext cx="1985921" cy="1397745"/>
          </a:xfrm>
          <a:prstGeom prst="rect">
            <a:avLst/>
          </a:prstGeom>
          <a:ln w="28575" cap="sq">
            <a:solidFill>
              <a:schemeClr val="bg1"/>
            </a:solidFill>
            <a:miter lim="800000"/>
          </a:ln>
          <a:effectLst/>
        </p:spPr>
      </p:pic>
      <p:sp>
        <p:nvSpPr>
          <p:cNvPr id="9" name="Title 8">
            <a:extLst>
              <a:ext uri="{FF2B5EF4-FFF2-40B4-BE49-F238E27FC236}">
                <a16:creationId xmlns:a16="http://schemas.microsoft.com/office/drawing/2014/main" id="{283BE2C2-CD94-4BD8-8E7E-257BDC988EEE}"/>
              </a:ext>
            </a:extLst>
          </p:cNvPr>
          <p:cNvSpPr>
            <a:spLocks noGrp="1"/>
          </p:cNvSpPr>
          <p:nvPr>
            <p:ph type="title"/>
          </p:nvPr>
        </p:nvSpPr>
        <p:spPr/>
        <p:txBody>
          <a:bodyPr/>
          <a:lstStyle/>
          <a:p>
            <a:r>
              <a:rPr lang="en-US" dirty="0"/>
              <a:t>OneNote class notebook</a:t>
            </a:r>
          </a:p>
        </p:txBody>
      </p:sp>
      <p:sp>
        <p:nvSpPr>
          <p:cNvPr id="39" name="Text Placeholder 7">
            <a:extLst>
              <a:ext uri="{FF2B5EF4-FFF2-40B4-BE49-F238E27FC236}">
                <a16:creationId xmlns:a16="http://schemas.microsoft.com/office/drawing/2014/main" id="{222695AC-E1D0-47D2-91B7-232A412F9320}"/>
              </a:ext>
            </a:extLst>
          </p:cNvPr>
          <p:cNvSpPr txBox="1">
            <a:spLocks/>
          </p:cNvSpPr>
          <p:nvPr/>
        </p:nvSpPr>
        <p:spPr>
          <a:xfrm>
            <a:off x="269240" y="942375"/>
            <a:ext cx="11922760" cy="461665"/>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000" dirty="0">
                <a:latin typeface="Segoe UI Semibold" panose="020B0702040204020203" pitchFamily="34" charset="0"/>
                <a:cs typeface="Segoe UI Semibold" panose="020B0702040204020203" pitchFamily="34" charset="0"/>
              </a:rPr>
              <a:t>A framework for teaching and learning with OneNote and Office 365</a:t>
            </a:r>
          </a:p>
        </p:txBody>
      </p:sp>
      <p:grpSp>
        <p:nvGrpSpPr>
          <p:cNvPr id="28" name="Group 27"/>
          <p:cNvGrpSpPr/>
          <p:nvPr/>
        </p:nvGrpSpPr>
        <p:grpSpPr>
          <a:xfrm>
            <a:off x="635471" y="5184957"/>
            <a:ext cx="2482834" cy="1436631"/>
            <a:chOff x="634696" y="5185207"/>
            <a:chExt cx="2483187" cy="1436834"/>
          </a:xfrm>
        </p:grpSpPr>
        <p:pic>
          <p:nvPicPr>
            <p:cNvPr id="8" name="Picture 7"/>
            <p:cNvPicPr>
              <a:picLocks noChangeAspect="1"/>
            </p:cNvPicPr>
            <p:nvPr/>
          </p:nvPicPr>
          <p:blipFill rotWithShape="1">
            <a:blip r:embed="rId9">
              <a:duotone>
                <a:schemeClr val="bg2">
                  <a:shade val="45000"/>
                  <a:satMod val="135000"/>
                </a:schemeClr>
                <a:prstClr val="white"/>
              </a:duotone>
            </a:blip>
            <a:srcRect l="40915" r="41755" b="59596"/>
            <a:stretch/>
          </p:blipFill>
          <p:spPr>
            <a:xfrm>
              <a:off x="634696" y="5185207"/>
              <a:ext cx="1100516" cy="1436834"/>
            </a:xfrm>
            <a:prstGeom prst="ellipse">
              <a:avLst/>
            </a:prstGeom>
            <a:noFill/>
            <a:ln>
              <a:noFill/>
              <a:headEnd type="none" w="med" len="med"/>
              <a:tailEnd type="none" w="med" len="med"/>
            </a:ln>
            <a:effectLst/>
          </p:spPr>
        </p:pic>
        <p:sp>
          <p:nvSpPr>
            <p:cNvPr id="88" name="TextBox 87"/>
            <p:cNvSpPr txBox="1"/>
            <p:nvPr/>
          </p:nvSpPr>
          <p:spPr>
            <a:xfrm>
              <a:off x="1951117" y="5784972"/>
              <a:ext cx="1166766" cy="615640"/>
            </a:xfrm>
            <a:prstGeom prst="rect">
              <a:avLst/>
            </a:prstGeom>
          </p:spPr>
          <p:txBody>
            <a:bodyPr vert="horz" wrap="none" lIns="0" tIns="0" rIns="0" bIns="0" rtlCol="0" anchor="t">
              <a:spAutoFit/>
            </a:bodyPr>
            <a:lstStyle/>
            <a:p>
              <a:pPr defTabSz="1086408">
                <a:buClr>
                  <a:srgbClr val="00BCF2"/>
                </a:buClr>
                <a:defRPr/>
              </a:pPr>
              <a:r>
                <a:rPr lang="en-US" sz="2000" dirty="0">
                  <a:latin typeface="Segoe UI Semilight" panose="020B0402040204020203" pitchFamily="34" charset="0"/>
                  <a:ea typeface="Segoe UI" pitchFamily="34" charset="0"/>
                  <a:cs typeface="Segoe UI Semilight" panose="020B0402040204020203" pitchFamily="34" charset="0"/>
                </a:rPr>
                <a:t>Student </a:t>
              </a:r>
              <a:br>
                <a:rPr lang="en-US" sz="2000" dirty="0">
                  <a:latin typeface="Segoe UI Semilight" panose="020B0402040204020203" pitchFamily="34" charset="0"/>
                  <a:ea typeface="Segoe UI" pitchFamily="34" charset="0"/>
                  <a:cs typeface="Segoe UI Semilight" panose="020B0402040204020203" pitchFamily="34" charset="0"/>
                </a:rPr>
              </a:br>
              <a:r>
                <a:rPr lang="en-US" sz="2000" dirty="0">
                  <a:latin typeface="Segoe UI Semilight" panose="020B0402040204020203" pitchFamily="34" charset="0"/>
                  <a:ea typeface="Segoe UI" pitchFamily="34" charset="0"/>
                  <a:cs typeface="Segoe UI Semilight" panose="020B0402040204020203" pitchFamily="34" charset="0"/>
                </a:rPr>
                <a:t>notebooks</a:t>
              </a:r>
            </a:p>
          </p:txBody>
        </p:sp>
      </p:grpSp>
    </p:spTree>
    <p:extLst>
      <p:ext uri="{BB962C8B-B14F-4D97-AF65-F5344CB8AC3E}">
        <p14:creationId xmlns:p14="http://schemas.microsoft.com/office/powerpoint/2010/main" val="313257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56" presetClass="path" presetSubtype="0" accel="50000" decel="50000" fill="hold" nodeType="withEffect">
                                  <p:stCondLst>
                                    <p:cond delay="0"/>
                                  </p:stCondLst>
                                  <p:childTnLst>
                                    <p:animMotion origin="layout" path="M -3.75E-6 -4.44444E-6 L 0.32891 -0.38217 " pathEditMode="relative" rAng="0" ptsTypes="AA">
                                      <p:cBhvr>
                                        <p:cTn id="28" dur="2000" fill="hold"/>
                                        <p:tgtEl>
                                          <p:spTgt spid="10"/>
                                        </p:tgtEl>
                                        <p:attrNameLst>
                                          <p:attrName>ppt_x</p:attrName>
                                          <p:attrName>ppt_y</p:attrName>
                                        </p:attrNameLst>
                                      </p:cBhvr>
                                      <p:rCtr x="16445" y="-19120"/>
                                    </p:animMotion>
                                  </p:childTnLst>
                                </p:cTn>
                              </p:par>
                            </p:childTnLst>
                          </p:cTn>
                        </p:par>
                        <p:par>
                          <p:cTn id="29" fill="hold">
                            <p:stCondLst>
                              <p:cond delay="2000"/>
                            </p:stCondLst>
                            <p:childTnLst>
                              <p:par>
                                <p:cTn id="30" presetID="12" presetClass="entr" presetSubtype="1"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ppt_y</p:attrName>
                                        </p:attrNameLst>
                                      </p:cBhvr>
                                      <p:tavLst>
                                        <p:tav tm="0">
                                          <p:val>
                                            <p:strVal val="#ppt_y-#ppt_h*1.125000"/>
                                          </p:val>
                                        </p:tav>
                                        <p:tav tm="100000">
                                          <p:val>
                                            <p:strVal val="#ppt_y"/>
                                          </p:val>
                                        </p:tav>
                                      </p:tavLst>
                                    </p:anim>
                                    <p:animEffect transition="in" filter="wipe(down)">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500"/>
                            </p:stCondLst>
                            <p:childTnLst>
                              <p:par>
                                <p:cTn id="40" presetID="1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p:tgtEl>
                                          <p:spTgt spid="3"/>
                                        </p:tgtEl>
                                        <p:attrNameLst>
                                          <p:attrName>ppt_x</p:attrName>
                                        </p:attrNameLst>
                                      </p:cBhvr>
                                      <p:tavLst>
                                        <p:tav tm="0">
                                          <p:val>
                                            <p:strVal val="#ppt_x-#ppt_w*1.125000"/>
                                          </p:val>
                                        </p:tav>
                                        <p:tav tm="100000">
                                          <p:val>
                                            <p:strVal val="#ppt_x"/>
                                          </p:val>
                                        </p:tav>
                                      </p:tavLst>
                                    </p:anim>
                                    <p:animEffect transition="in" filter="wipe(right)">
                                      <p:cBhvr>
                                        <p:cTn id="43" dur="500"/>
                                        <p:tgtEl>
                                          <p:spTgt spid="3"/>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37DE2E7-4A16-4193-A9D8-2ECF24F62CF9}"/>
              </a:ext>
            </a:extLst>
          </p:cNvPr>
          <p:cNvCxnSpPr>
            <a:cxnSpLocks/>
          </p:cNvCxnSpPr>
          <p:nvPr/>
        </p:nvCxnSpPr>
        <p:spPr>
          <a:xfrm>
            <a:off x="0" y="5340164"/>
            <a:ext cx="12192000" cy="0"/>
          </a:xfrm>
          <a:prstGeom prst="line">
            <a:avLst/>
          </a:prstGeom>
          <a:ln w="285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FDECCA-1D95-4345-9682-7D4479E25C2A}"/>
              </a:ext>
            </a:extLst>
          </p:cNvPr>
          <p:cNvCxnSpPr>
            <a:cxnSpLocks/>
          </p:cNvCxnSpPr>
          <p:nvPr/>
        </p:nvCxnSpPr>
        <p:spPr>
          <a:xfrm>
            <a:off x="0" y="3766049"/>
            <a:ext cx="12192000" cy="0"/>
          </a:xfrm>
          <a:prstGeom prst="line">
            <a:avLst/>
          </a:prstGeom>
          <a:ln w="285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C7F3559-82AA-4FB9-AC2A-395AF38FCB16}"/>
              </a:ext>
            </a:extLst>
          </p:cNvPr>
          <p:cNvCxnSpPr>
            <a:cxnSpLocks/>
          </p:cNvCxnSpPr>
          <p:nvPr/>
        </p:nvCxnSpPr>
        <p:spPr>
          <a:xfrm>
            <a:off x="0" y="2596112"/>
            <a:ext cx="12192000" cy="0"/>
          </a:xfrm>
          <a:prstGeom prst="line">
            <a:avLst/>
          </a:prstGeom>
          <a:ln w="28575">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990901" y="3370495"/>
            <a:ext cx="3549926" cy="707886"/>
          </a:xfrm>
          <a:prstGeom prst="rect">
            <a:avLst/>
          </a:prstGeom>
          <a:solidFill>
            <a:schemeClr val="bg2"/>
          </a:solidFill>
          <a:ln>
            <a:noFill/>
          </a:ln>
        </p:spPr>
        <p:txBody>
          <a:bodyPr wrap="square">
            <a:spAutoFit/>
          </a:bodyPr>
          <a:lstStyle/>
          <a:p>
            <a:pPr defTabSz="914225">
              <a:defRPr/>
            </a:pPr>
            <a:r>
              <a:rPr lang="en-US" sz="2000" i="1" dirty="0"/>
              <a:t>“Student Engagement and Accountability has improved”</a:t>
            </a:r>
          </a:p>
        </p:txBody>
      </p:sp>
      <p:sp>
        <p:nvSpPr>
          <p:cNvPr id="9" name="Oval Callout 8"/>
          <p:cNvSpPr/>
          <p:nvPr/>
        </p:nvSpPr>
        <p:spPr>
          <a:xfrm>
            <a:off x="4899034" y="2353786"/>
            <a:ext cx="4120275" cy="400110"/>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defTabSz="914225">
              <a:defRPr/>
            </a:pPr>
            <a:r>
              <a:rPr lang="en-US" sz="2000" i="1" dirty="0">
                <a:solidFill>
                  <a:schemeClr val="tx1"/>
                </a:solidFill>
              </a:rPr>
              <a:t>“It’s shifting the way I’m teaching”</a:t>
            </a:r>
            <a:endParaRPr lang="en-US" sz="2000" dirty="0">
              <a:solidFill>
                <a:schemeClr val="tx1"/>
              </a:solidFill>
            </a:endParaRPr>
          </a:p>
        </p:txBody>
      </p:sp>
      <p:sp>
        <p:nvSpPr>
          <p:cNvPr id="11" name="Oval Callout 10"/>
          <p:cNvSpPr/>
          <p:nvPr/>
        </p:nvSpPr>
        <p:spPr>
          <a:xfrm flipH="1">
            <a:off x="1638450" y="4832333"/>
            <a:ext cx="4308463" cy="1015663"/>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defTabSz="914225">
              <a:defRPr/>
            </a:pPr>
            <a:r>
              <a:rPr lang="en-US" sz="2000" i="1" dirty="0">
                <a:solidFill>
                  <a:schemeClr val="tx1"/>
                </a:solidFill>
              </a:rPr>
              <a:t>“Consistently hitting statewide best practices is </a:t>
            </a:r>
            <a:r>
              <a:rPr lang="en-US" sz="2000" i="1" dirty="0">
                <a:solidFill>
                  <a:schemeClr val="tx2"/>
                </a:solidFill>
                <a:latin typeface="Segoe UI Semibold" panose="020B0702040204020203" pitchFamily="34" charset="0"/>
                <a:cs typeface="Segoe UI Semibold" panose="020B0702040204020203" pitchFamily="34" charset="0"/>
              </a:rPr>
              <a:t>significantly supported </a:t>
            </a:r>
            <a:br>
              <a:rPr lang="en-US" sz="2000" i="1" dirty="0">
                <a:solidFill>
                  <a:schemeClr val="tx1"/>
                </a:solidFill>
              </a:rPr>
            </a:br>
            <a:r>
              <a:rPr lang="en-US" sz="2000" i="1" dirty="0">
                <a:solidFill>
                  <a:schemeClr val="tx1"/>
                </a:solidFill>
              </a:rPr>
              <a:t>by using Class Notebooks”</a:t>
            </a:r>
            <a:endParaRPr lang="en-US" sz="2000" dirty="0">
              <a:solidFill>
                <a:schemeClr val="tx1"/>
              </a:solidFill>
            </a:endParaRPr>
          </a:p>
        </p:txBody>
      </p:sp>
      <p:sp>
        <p:nvSpPr>
          <p:cNvPr id="13" name="Oval Callout 12"/>
          <p:cNvSpPr/>
          <p:nvPr/>
        </p:nvSpPr>
        <p:spPr>
          <a:xfrm flipH="1">
            <a:off x="7335982" y="4832333"/>
            <a:ext cx="4353920" cy="1323439"/>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defTabSz="914225">
              <a:defRPr/>
            </a:pPr>
            <a:r>
              <a:rPr lang="en-US" sz="2000" i="1" dirty="0">
                <a:solidFill>
                  <a:schemeClr val="tx1"/>
                </a:solidFill>
              </a:rPr>
              <a:t>“She realized that she has kept an artificial lid on what students could do and OneNote Class Notebooks and 1:1 have taken that lid off”</a:t>
            </a:r>
            <a:endParaRPr lang="en-US" sz="2000" dirty="0">
              <a:solidFill>
                <a:schemeClr val="tx1"/>
              </a:solidFill>
            </a:endParaRPr>
          </a:p>
        </p:txBody>
      </p:sp>
      <p:sp>
        <p:nvSpPr>
          <p:cNvPr id="14" name="Oval Callout 13"/>
          <p:cNvSpPr/>
          <p:nvPr/>
        </p:nvSpPr>
        <p:spPr>
          <a:xfrm flipH="1">
            <a:off x="409558" y="2353786"/>
            <a:ext cx="3383124" cy="400110"/>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defTabSz="914225">
              <a:defRPr/>
            </a:pPr>
            <a:r>
              <a:rPr lang="en-US" sz="2000" i="1" dirty="0">
                <a:solidFill>
                  <a:schemeClr val="tx1"/>
                </a:solidFill>
              </a:rPr>
              <a:t>"A window into their brains”</a:t>
            </a:r>
            <a:endParaRPr lang="en-US" sz="2000" dirty="0">
              <a:solidFill>
                <a:schemeClr val="tx1"/>
              </a:solidFill>
            </a:endParaRPr>
          </a:p>
        </p:txBody>
      </p:sp>
      <p:sp>
        <p:nvSpPr>
          <p:cNvPr id="16" name="Oval Callout 15"/>
          <p:cNvSpPr/>
          <p:nvPr/>
        </p:nvSpPr>
        <p:spPr>
          <a:xfrm>
            <a:off x="5916103" y="3408014"/>
            <a:ext cx="4620280" cy="707886"/>
          </a:xfrm>
          <a:prstGeom prst="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wrap="square" rtlCol="0" anchor="ctr">
            <a:spAutoFit/>
          </a:bodyPr>
          <a:lstStyle/>
          <a:p>
            <a:pPr defTabSz="914225">
              <a:defRPr/>
            </a:pPr>
            <a:r>
              <a:rPr lang="en-US" sz="2000" i="1" dirty="0">
                <a:solidFill>
                  <a:schemeClr val="tx1"/>
                </a:solidFill>
              </a:rPr>
              <a:t>“Receiving synchronous feedback dramatically shortens the learning cycle“</a:t>
            </a:r>
          </a:p>
        </p:txBody>
      </p:sp>
      <p:sp>
        <p:nvSpPr>
          <p:cNvPr id="2" name="Title 1">
            <a:extLst>
              <a:ext uri="{FF2B5EF4-FFF2-40B4-BE49-F238E27FC236}">
                <a16:creationId xmlns:a16="http://schemas.microsoft.com/office/drawing/2014/main" id="{270755C7-0289-498F-B388-C2E6D0434C8D}"/>
              </a:ext>
            </a:extLst>
          </p:cNvPr>
          <p:cNvSpPr>
            <a:spLocks noGrp="1"/>
          </p:cNvSpPr>
          <p:nvPr>
            <p:ph type="title"/>
          </p:nvPr>
        </p:nvSpPr>
        <p:spPr/>
        <p:txBody>
          <a:bodyPr/>
          <a:lstStyle/>
          <a:p>
            <a:r>
              <a:rPr lang="en-US" sz="4800" dirty="0"/>
              <a:t>“The </a:t>
            </a:r>
            <a:r>
              <a:rPr lang="en-US" sz="4800" dirty="0">
                <a:solidFill>
                  <a:schemeClr val="tx2"/>
                </a:solidFill>
                <a:latin typeface="Segoe UI Semibold" panose="020B0702040204020203" pitchFamily="34" charset="0"/>
                <a:cs typeface="Segoe UI Semibold" panose="020B0702040204020203" pitchFamily="34" charset="0"/>
              </a:rPr>
              <a:t>most significant </a:t>
            </a:r>
            <a:r>
              <a:rPr lang="en-US" sz="4800" dirty="0"/>
              <a:t>and organic change process ever in the school.“ </a:t>
            </a:r>
            <a:r>
              <a:rPr lang="en-US" sz="2400" dirty="0">
                <a:latin typeface="Segoe UI Semibold" panose="020B0702040204020203" pitchFamily="34" charset="0"/>
                <a:cs typeface="Segoe UI Semibold" panose="020B0702040204020203" pitchFamily="34" charset="0"/>
              </a:rPr>
              <a:t>– Kirk Wheeler, Head of School</a:t>
            </a:r>
            <a:endParaRPr lang="en-US" sz="4800" dirty="0">
              <a:latin typeface="Segoe UI Semibold" panose="020B0702040204020203" pitchFamily="34" charset="0"/>
              <a:cs typeface="Segoe UI Semibold" panose="020B0702040204020203" pitchFamily="34" charset="0"/>
            </a:endParaRPr>
          </a:p>
        </p:txBody>
      </p:sp>
    </p:spTree>
    <p:custDataLst>
      <p:custData r:id="rId1"/>
      <p:tags r:id="rId2"/>
    </p:custDataLst>
    <p:extLst>
      <p:ext uri="{BB962C8B-B14F-4D97-AF65-F5344CB8AC3E}">
        <p14:creationId xmlns:p14="http://schemas.microsoft.com/office/powerpoint/2010/main" val="305285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0-#ppt_w/2"/>
                                          </p:val>
                                        </p:tav>
                                        <p:tav tm="100000">
                                          <p:val>
                                            <p:strVal val="#ppt_x"/>
                                          </p:val>
                                        </p:tav>
                                      </p:tavLst>
                                    </p:anim>
                                    <p:anim calcmode="lin" valueType="num">
                                      <p:cBhvr additive="base">
                                        <p:cTn id="8" dur="75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1+#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 presetClass="entr" presetSubtype="8" decel="10000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750" fill="hold"/>
                                        <p:tgtEl>
                                          <p:spTgt spid="19"/>
                                        </p:tgtEl>
                                        <p:attrNameLst>
                                          <p:attrName>ppt_x</p:attrName>
                                        </p:attrNameLst>
                                      </p:cBhvr>
                                      <p:tavLst>
                                        <p:tav tm="0">
                                          <p:val>
                                            <p:strVal val="0-#ppt_w/2"/>
                                          </p:val>
                                        </p:tav>
                                        <p:tav tm="100000">
                                          <p:val>
                                            <p:strVal val="#ppt_x"/>
                                          </p:val>
                                        </p:tav>
                                      </p:tavLst>
                                    </p:anim>
                                    <p:anim calcmode="lin" valueType="num">
                                      <p:cBhvr additive="base">
                                        <p:cTn id="21" dur="750" fill="hold"/>
                                        <p:tgtEl>
                                          <p:spTgt spid="19"/>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750" fill="hold"/>
                                        <p:tgtEl>
                                          <p:spTgt spid="4"/>
                                        </p:tgtEl>
                                        <p:attrNameLst>
                                          <p:attrName>ppt_x</p:attrName>
                                        </p:attrNameLst>
                                      </p:cBhvr>
                                      <p:tavLst>
                                        <p:tav tm="0">
                                          <p:val>
                                            <p:strVal val="1+#ppt_w/2"/>
                                          </p:val>
                                        </p:tav>
                                        <p:tav tm="100000">
                                          <p:val>
                                            <p:strVal val="#ppt_x"/>
                                          </p:val>
                                        </p:tav>
                                      </p:tavLst>
                                    </p:anim>
                                    <p:anim calcmode="lin" valueType="num">
                                      <p:cBhvr additive="base">
                                        <p:cTn id="25" dur="750" fill="hold"/>
                                        <p:tgtEl>
                                          <p:spTgt spid="4"/>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750" fill="hold"/>
                                        <p:tgtEl>
                                          <p:spTgt spid="16"/>
                                        </p:tgtEl>
                                        <p:attrNameLst>
                                          <p:attrName>ppt_x</p:attrName>
                                        </p:attrNameLst>
                                      </p:cBhvr>
                                      <p:tavLst>
                                        <p:tav tm="0">
                                          <p:val>
                                            <p:strVal val="1+#ppt_w/2"/>
                                          </p:val>
                                        </p:tav>
                                        <p:tav tm="100000">
                                          <p:val>
                                            <p:strVal val="#ppt_x"/>
                                          </p:val>
                                        </p:tav>
                                      </p:tavLst>
                                    </p:anim>
                                    <p:anim calcmode="lin" valueType="num">
                                      <p:cBhvr additive="base">
                                        <p:cTn id="29" dur="750" fill="hold"/>
                                        <p:tgtEl>
                                          <p:spTgt spid="16"/>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750" fill="hold"/>
                                        <p:tgtEl>
                                          <p:spTgt spid="21"/>
                                        </p:tgtEl>
                                        <p:attrNameLst>
                                          <p:attrName>ppt_x</p:attrName>
                                        </p:attrNameLst>
                                      </p:cBhvr>
                                      <p:tavLst>
                                        <p:tav tm="0">
                                          <p:val>
                                            <p:strVal val="0-#ppt_w/2"/>
                                          </p:val>
                                        </p:tav>
                                        <p:tav tm="100000">
                                          <p:val>
                                            <p:strVal val="#ppt_x"/>
                                          </p:val>
                                        </p:tav>
                                      </p:tavLst>
                                    </p:anim>
                                    <p:anim calcmode="lin" valueType="num">
                                      <p:cBhvr additive="base">
                                        <p:cTn id="34" dur="750" fill="hold"/>
                                        <p:tgtEl>
                                          <p:spTgt spid="21"/>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750" fill="hold"/>
                                        <p:tgtEl>
                                          <p:spTgt spid="11"/>
                                        </p:tgtEl>
                                        <p:attrNameLst>
                                          <p:attrName>ppt_x</p:attrName>
                                        </p:attrNameLst>
                                      </p:cBhvr>
                                      <p:tavLst>
                                        <p:tav tm="0">
                                          <p:val>
                                            <p:strVal val="1+#ppt_w/2"/>
                                          </p:val>
                                        </p:tav>
                                        <p:tav tm="100000">
                                          <p:val>
                                            <p:strVal val="#ppt_x"/>
                                          </p:val>
                                        </p:tav>
                                      </p:tavLst>
                                    </p:anim>
                                    <p:anim calcmode="lin" valueType="num">
                                      <p:cBhvr additive="base">
                                        <p:cTn id="38" dur="75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50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750" fill="hold"/>
                                        <p:tgtEl>
                                          <p:spTgt spid="13"/>
                                        </p:tgtEl>
                                        <p:attrNameLst>
                                          <p:attrName>ppt_x</p:attrName>
                                        </p:attrNameLst>
                                      </p:cBhvr>
                                      <p:tavLst>
                                        <p:tav tm="0">
                                          <p:val>
                                            <p:strVal val="1+#ppt_w/2"/>
                                          </p:val>
                                        </p:tav>
                                        <p:tav tm="100000">
                                          <p:val>
                                            <p:strVal val="#ppt_x"/>
                                          </p:val>
                                        </p:tav>
                                      </p:tavLst>
                                    </p:anim>
                                    <p:anim calcmode="lin" valueType="num">
                                      <p:cBhvr additive="base">
                                        <p:cTn id="42"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3" grpId="0" animBg="1"/>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5D17E1-E2DC-4BE2-98D0-787B66AB6392}"/>
              </a:ext>
            </a:extLst>
          </p:cNvPr>
          <p:cNvSpPr/>
          <p:nvPr/>
        </p:nvSpPr>
        <p:spPr bwMode="auto">
          <a:xfrm>
            <a:off x="0" y="1014216"/>
            <a:ext cx="12192000" cy="54285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Content Placeholder 3">
            <a:extLst>
              <a:ext uri="{FF2B5EF4-FFF2-40B4-BE49-F238E27FC236}">
                <a16:creationId xmlns:a16="http://schemas.microsoft.com/office/drawing/2014/main" id="{F96E857C-A830-45EE-8C47-BBE6D2CED52D}"/>
              </a:ext>
            </a:extLst>
          </p:cNvPr>
          <p:cNvPicPr>
            <a:picLocks noGrp="1" noChangeAspect="1"/>
          </p:cNvPicPr>
          <p:nvPr>
            <p:ph idx="4294967295"/>
          </p:nvPr>
        </p:nvPicPr>
        <p:blipFill rotWithShape="1">
          <a:blip r:embed="rId3"/>
          <a:srcRect l="1452" t="2133" r="1452" b="1452"/>
          <a:stretch/>
        </p:blipFill>
        <p:spPr>
          <a:xfrm>
            <a:off x="1416845" y="1269584"/>
            <a:ext cx="9323916" cy="4917787"/>
          </a:xfrm>
          <a:prstGeom prst="rect">
            <a:avLst/>
          </a:prstGeom>
        </p:spPr>
      </p:pic>
      <p:pic>
        <p:nvPicPr>
          <p:cNvPr id="5" name="Picture 4">
            <a:extLst>
              <a:ext uri="{FF2B5EF4-FFF2-40B4-BE49-F238E27FC236}">
                <a16:creationId xmlns:a16="http://schemas.microsoft.com/office/drawing/2014/main" id="{6BD503E9-1483-46D8-8092-F0669A4E57B7}"/>
              </a:ext>
            </a:extLst>
          </p:cNvPr>
          <p:cNvPicPr>
            <a:picLocks noChangeAspect="1"/>
          </p:cNvPicPr>
          <p:nvPr/>
        </p:nvPicPr>
        <p:blipFill>
          <a:blip r:embed="rId4"/>
          <a:stretch>
            <a:fillRect/>
          </a:stretch>
        </p:blipFill>
        <p:spPr>
          <a:xfrm>
            <a:off x="8628229" y="5577064"/>
            <a:ext cx="800030" cy="422998"/>
          </a:xfrm>
          <a:prstGeom prst="rect">
            <a:avLst/>
          </a:prstGeom>
        </p:spPr>
      </p:pic>
      <p:pic>
        <p:nvPicPr>
          <p:cNvPr id="6" name="Picture 5">
            <a:extLst>
              <a:ext uri="{FF2B5EF4-FFF2-40B4-BE49-F238E27FC236}">
                <a16:creationId xmlns:a16="http://schemas.microsoft.com/office/drawing/2014/main" id="{D4F05499-0E16-4AFE-92F0-6928D93FABAF}"/>
              </a:ext>
            </a:extLst>
          </p:cNvPr>
          <p:cNvPicPr>
            <a:picLocks noChangeAspect="1"/>
          </p:cNvPicPr>
          <p:nvPr/>
        </p:nvPicPr>
        <p:blipFill>
          <a:blip r:embed="rId5"/>
          <a:stretch>
            <a:fillRect/>
          </a:stretch>
        </p:blipFill>
        <p:spPr>
          <a:xfrm>
            <a:off x="9768477" y="5575200"/>
            <a:ext cx="972284" cy="393402"/>
          </a:xfrm>
          <a:prstGeom prst="rect">
            <a:avLst/>
          </a:prstGeom>
        </p:spPr>
      </p:pic>
      <p:sp>
        <p:nvSpPr>
          <p:cNvPr id="2" name="TextBox 1">
            <a:extLst>
              <a:ext uri="{FF2B5EF4-FFF2-40B4-BE49-F238E27FC236}">
                <a16:creationId xmlns:a16="http://schemas.microsoft.com/office/drawing/2014/main" id="{773E0C9E-25A6-4EA9-9079-6302564932D2}"/>
              </a:ext>
            </a:extLst>
          </p:cNvPr>
          <p:cNvSpPr txBox="1"/>
          <p:nvPr/>
        </p:nvSpPr>
        <p:spPr>
          <a:xfrm>
            <a:off x="508295" y="347242"/>
            <a:ext cx="11175410" cy="646331"/>
          </a:xfrm>
          <a:prstGeom prst="rect">
            <a:avLst/>
          </a:prstGeom>
          <a:noFill/>
        </p:spPr>
        <p:txBody>
          <a:bodyPr wrap="square" rtlCol="0">
            <a:spAutoFit/>
          </a:bodyPr>
          <a:lstStyle/>
          <a:p>
            <a:pPr algn="ctr"/>
            <a:r>
              <a:rPr lang="en-US" dirty="0"/>
              <a:t>Assignments and grade integration </a:t>
            </a:r>
            <a:r>
              <a:rPr lang="en-US" dirty="0">
                <a:hlinkClick r:id="rId6"/>
              </a:rPr>
              <a:t>http://onenote.com/edupartners</a:t>
            </a:r>
            <a:endParaRPr lang="en-US" dirty="0"/>
          </a:p>
          <a:p>
            <a:pPr algn="ctr"/>
            <a:r>
              <a:rPr lang="en-US" dirty="0"/>
              <a:t>MSDN Documentation: </a:t>
            </a:r>
            <a:r>
              <a:rPr lang="en-US" dirty="0">
                <a:hlinkClick r:id="rId7"/>
              </a:rPr>
              <a:t>MSDN Page</a:t>
            </a:r>
            <a:endParaRPr lang="en-US" dirty="0"/>
          </a:p>
        </p:txBody>
      </p:sp>
    </p:spTree>
    <p:extLst>
      <p:ext uri="{BB962C8B-B14F-4D97-AF65-F5344CB8AC3E}">
        <p14:creationId xmlns:p14="http://schemas.microsoft.com/office/powerpoint/2010/main" val="3766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7F8B3C-D661-4E4C-B337-81435800A1F1}"/>
              </a:ext>
            </a:extLst>
          </p:cNvPr>
          <p:cNvSpPr/>
          <p:nvPr/>
        </p:nvSpPr>
        <p:spPr>
          <a:xfrm>
            <a:off x="830579" y="447794"/>
            <a:ext cx="5444504" cy="369332"/>
          </a:xfrm>
          <a:prstGeom prst="rect">
            <a:avLst/>
          </a:prstGeom>
        </p:spPr>
        <p:txBody>
          <a:bodyPr wrap="none">
            <a:spAutoFit/>
          </a:bodyPr>
          <a:lstStyle/>
          <a:p>
            <a:r>
              <a:rPr lang="en-US">
                <a:hlinkClick r:id="rId2"/>
              </a:rPr>
              <a:t>https</a:t>
            </a:r>
            <a:r>
              <a:rPr lang="en-US" dirty="0">
                <a:hlinkClick r:id="rId2"/>
              </a:rPr>
              <a:t>://www.youtube.com/watch?v=kMAShm6WBd4</a:t>
            </a:r>
            <a:r>
              <a:rPr lang="en-US" dirty="0"/>
              <a:t> </a:t>
            </a:r>
          </a:p>
        </p:txBody>
      </p:sp>
      <p:pic>
        <p:nvPicPr>
          <p:cNvPr id="3" name="Picture 2">
            <a:extLst>
              <a:ext uri="{FF2B5EF4-FFF2-40B4-BE49-F238E27FC236}">
                <a16:creationId xmlns:a16="http://schemas.microsoft.com/office/drawing/2014/main" id="{0BA213A2-E803-4202-B0B7-12AF943E7938}"/>
              </a:ext>
            </a:extLst>
          </p:cNvPr>
          <p:cNvPicPr>
            <a:picLocks noChangeAspect="1"/>
          </p:cNvPicPr>
          <p:nvPr/>
        </p:nvPicPr>
        <p:blipFill>
          <a:blip r:embed="rId3"/>
          <a:stretch>
            <a:fillRect/>
          </a:stretch>
        </p:blipFill>
        <p:spPr>
          <a:xfrm>
            <a:off x="830579" y="877780"/>
            <a:ext cx="10163403" cy="5776266"/>
          </a:xfrm>
          <a:prstGeom prst="rect">
            <a:avLst/>
          </a:prstGeom>
        </p:spPr>
      </p:pic>
    </p:spTree>
    <p:extLst>
      <p:ext uri="{BB962C8B-B14F-4D97-AF65-F5344CB8AC3E}">
        <p14:creationId xmlns:p14="http://schemas.microsoft.com/office/powerpoint/2010/main" val="247442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5D17E1-E2DC-4BE2-98D0-787B66AB6392}"/>
              </a:ext>
            </a:extLst>
          </p:cNvPr>
          <p:cNvSpPr/>
          <p:nvPr/>
        </p:nvSpPr>
        <p:spPr bwMode="auto">
          <a:xfrm>
            <a:off x="0" y="1014216"/>
            <a:ext cx="12192000" cy="54285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6BD503E9-1483-46D8-8092-F0669A4E57B7}"/>
              </a:ext>
            </a:extLst>
          </p:cNvPr>
          <p:cNvPicPr>
            <a:picLocks noChangeAspect="1"/>
          </p:cNvPicPr>
          <p:nvPr/>
        </p:nvPicPr>
        <p:blipFill>
          <a:blip r:embed="rId3"/>
          <a:stretch>
            <a:fillRect/>
          </a:stretch>
        </p:blipFill>
        <p:spPr>
          <a:xfrm>
            <a:off x="8628229" y="5577064"/>
            <a:ext cx="800030" cy="422998"/>
          </a:xfrm>
          <a:prstGeom prst="rect">
            <a:avLst/>
          </a:prstGeom>
        </p:spPr>
      </p:pic>
      <p:sp>
        <p:nvSpPr>
          <p:cNvPr id="2" name="TextBox 1">
            <a:extLst>
              <a:ext uri="{FF2B5EF4-FFF2-40B4-BE49-F238E27FC236}">
                <a16:creationId xmlns:a16="http://schemas.microsoft.com/office/drawing/2014/main" id="{773E0C9E-25A6-4EA9-9079-6302564932D2}"/>
              </a:ext>
            </a:extLst>
          </p:cNvPr>
          <p:cNvSpPr txBox="1"/>
          <p:nvPr/>
        </p:nvSpPr>
        <p:spPr>
          <a:xfrm>
            <a:off x="508295" y="347242"/>
            <a:ext cx="11175410" cy="369332"/>
          </a:xfrm>
          <a:prstGeom prst="rect">
            <a:avLst/>
          </a:prstGeom>
          <a:noFill/>
        </p:spPr>
        <p:txBody>
          <a:bodyPr wrap="square" rtlCol="0">
            <a:spAutoFit/>
          </a:bodyPr>
          <a:lstStyle/>
          <a:p>
            <a:pPr algn="ctr"/>
            <a:r>
              <a:rPr lang="en-US" dirty="0"/>
              <a:t>LTI Integration: </a:t>
            </a:r>
            <a:r>
              <a:rPr lang="en-US" dirty="0">
                <a:hlinkClick r:id="rId4"/>
              </a:rPr>
              <a:t>http://onenote.com/lti</a:t>
            </a:r>
            <a:endParaRPr lang="en-US" dirty="0"/>
          </a:p>
        </p:txBody>
      </p:sp>
      <p:pic>
        <p:nvPicPr>
          <p:cNvPr id="7" name="Picture 6">
            <a:extLst>
              <a:ext uri="{FF2B5EF4-FFF2-40B4-BE49-F238E27FC236}">
                <a16:creationId xmlns:a16="http://schemas.microsoft.com/office/drawing/2014/main" id="{7EAA0472-716B-456A-8259-7942A63087DA}"/>
              </a:ext>
            </a:extLst>
          </p:cNvPr>
          <p:cNvPicPr>
            <a:picLocks noChangeAspect="1"/>
          </p:cNvPicPr>
          <p:nvPr/>
        </p:nvPicPr>
        <p:blipFill>
          <a:blip r:embed="rId5"/>
          <a:stretch>
            <a:fillRect/>
          </a:stretch>
        </p:blipFill>
        <p:spPr>
          <a:xfrm>
            <a:off x="1828799" y="1115381"/>
            <a:ext cx="8638613" cy="5226192"/>
          </a:xfrm>
          <a:prstGeom prst="rect">
            <a:avLst/>
          </a:prstGeom>
        </p:spPr>
      </p:pic>
    </p:spTree>
    <p:extLst>
      <p:ext uri="{BB962C8B-B14F-4D97-AF65-F5344CB8AC3E}">
        <p14:creationId xmlns:p14="http://schemas.microsoft.com/office/powerpoint/2010/main" val="313668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5D17E1-E2DC-4BE2-98D0-787B66AB6392}"/>
              </a:ext>
            </a:extLst>
          </p:cNvPr>
          <p:cNvSpPr/>
          <p:nvPr/>
        </p:nvSpPr>
        <p:spPr bwMode="auto">
          <a:xfrm>
            <a:off x="0" y="1014216"/>
            <a:ext cx="12192000" cy="54285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773E0C9E-25A6-4EA9-9079-6302564932D2}"/>
              </a:ext>
            </a:extLst>
          </p:cNvPr>
          <p:cNvSpPr txBox="1"/>
          <p:nvPr/>
        </p:nvSpPr>
        <p:spPr>
          <a:xfrm>
            <a:off x="508295" y="347242"/>
            <a:ext cx="11175410" cy="369332"/>
          </a:xfrm>
          <a:prstGeom prst="rect">
            <a:avLst/>
          </a:prstGeom>
          <a:noFill/>
        </p:spPr>
        <p:txBody>
          <a:bodyPr wrap="square" rtlCol="0">
            <a:spAutoFit/>
          </a:bodyPr>
          <a:lstStyle/>
          <a:p>
            <a:pPr algn="ctr"/>
            <a:r>
              <a:rPr lang="en-US" dirty="0">
                <a:hlinkClick r:id="rId3"/>
              </a:rPr>
              <a:t>Class Notebook Rostering APIs</a:t>
            </a:r>
            <a:r>
              <a:rPr lang="en-US" dirty="0"/>
              <a:t>, and other ways to integrate</a:t>
            </a:r>
          </a:p>
        </p:txBody>
      </p:sp>
      <p:pic>
        <p:nvPicPr>
          <p:cNvPr id="4" name="Picture 3">
            <a:extLst>
              <a:ext uri="{FF2B5EF4-FFF2-40B4-BE49-F238E27FC236}">
                <a16:creationId xmlns:a16="http://schemas.microsoft.com/office/drawing/2014/main" id="{B80B43EE-6D68-4262-9983-6F62E9099AD3}"/>
              </a:ext>
            </a:extLst>
          </p:cNvPr>
          <p:cNvPicPr>
            <a:picLocks noChangeAspect="1"/>
          </p:cNvPicPr>
          <p:nvPr/>
        </p:nvPicPr>
        <p:blipFill>
          <a:blip r:embed="rId4"/>
          <a:stretch>
            <a:fillRect/>
          </a:stretch>
        </p:blipFill>
        <p:spPr>
          <a:xfrm>
            <a:off x="1247383" y="1076302"/>
            <a:ext cx="9593487" cy="5081847"/>
          </a:xfrm>
          <a:prstGeom prst="rect">
            <a:avLst/>
          </a:prstGeom>
        </p:spPr>
      </p:pic>
    </p:spTree>
    <p:extLst>
      <p:ext uri="{BB962C8B-B14F-4D97-AF65-F5344CB8AC3E}">
        <p14:creationId xmlns:p14="http://schemas.microsoft.com/office/powerpoint/2010/main" val="362053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5D17E1-E2DC-4BE2-98D0-787B66AB6392}"/>
              </a:ext>
            </a:extLst>
          </p:cNvPr>
          <p:cNvSpPr/>
          <p:nvPr/>
        </p:nvSpPr>
        <p:spPr bwMode="auto">
          <a:xfrm>
            <a:off x="0" y="1014216"/>
            <a:ext cx="12192000" cy="54285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773E0C9E-25A6-4EA9-9079-6302564932D2}"/>
              </a:ext>
            </a:extLst>
          </p:cNvPr>
          <p:cNvSpPr txBox="1"/>
          <p:nvPr/>
        </p:nvSpPr>
        <p:spPr>
          <a:xfrm>
            <a:off x="508295" y="347242"/>
            <a:ext cx="11175410" cy="369332"/>
          </a:xfrm>
          <a:prstGeom prst="rect">
            <a:avLst/>
          </a:prstGeom>
          <a:noFill/>
        </p:spPr>
        <p:txBody>
          <a:bodyPr wrap="square" rtlCol="0">
            <a:spAutoFit/>
          </a:bodyPr>
          <a:lstStyle/>
          <a:p>
            <a:pPr algn="ctr"/>
            <a:r>
              <a:rPr lang="en-US" dirty="0"/>
              <a:t>Parent Access APIs – integrate Class Notebook Parent Access to your LMS/Parent Portal</a:t>
            </a:r>
          </a:p>
        </p:txBody>
      </p:sp>
      <p:sp>
        <p:nvSpPr>
          <p:cNvPr id="5" name="TextBox 4">
            <a:extLst>
              <a:ext uri="{FF2B5EF4-FFF2-40B4-BE49-F238E27FC236}">
                <a16:creationId xmlns:a16="http://schemas.microsoft.com/office/drawing/2014/main" id="{2AB0E69A-9FBD-4437-AAD6-D35E6D057D43}"/>
              </a:ext>
            </a:extLst>
          </p:cNvPr>
          <p:cNvSpPr txBox="1"/>
          <p:nvPr/>
        </p:nvSpPr>
        <p:spPr>
          <a:xfrm>
            <a:off x="1617260" y="1119116"/>
            <a:ext cx="8613124" cy="1114151"/>
          </a:xfrm>
          <a:prstGeom prst="rect">
            <a:avLst/>
          </a:prstGeom>
          <a:noFill/>
        </p:spPr>
        <p:txBody>
          <a:bodyPr wrap="square" lIns="182880" tIns="146304" rIns="182880" bIns="146304" rtlCol="0">
            <a:spAutoFit/>
          </a:bodyPr>
          <a:lstStyle/>
          <a:p>
            <a:pPr marL="171450" indent="-17145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Parent Access – </a:t>
            </a:r>
            <a:r>
              <a:rPr lang="en-US" sz="1200" dirty="0">
                <a:gradFill>
                  <a:gsLst>
                    <a:gs pos="2917">
                      <a:schemeClr val="tx1"/>
                    </a:gs>
                    <a:gs pos="30000">
                      <a:schemeClr val="tx1"/>
                    </a:gs>
                  </a:gsLst>
                  <a:lin ang="5400000" scaled="0"/>
                </a:gradFill>
                <a:hlinkClick r:id="rId3"/>
              </a:rPr>
              <a:t>Blog describing what it is</a:t>
            </a:r>
            <a:r>
              <a:rPr lang="en-US" sz="1200" dirty="0">
                <a:gradFill>
                  <a:gsLst>
                    <a:gs pos="2917">
                      <a:schemeClr val="tx1"/>
                    </a:gs>
                    <a:gs pos="30000">
                      <a:schemeClr val="tx1"/>
                    </a:gs>
                  </a:gsLst>
                  <a:lin ang="5400000" scaled="0"/>
                </a:gradFill>
              </a:rPr>
              <a:t> </a:t>
            </a:r>
          </a:p>
          <a:p>
            <a:pPr marL="171450" indent="-17145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Example APIs and MSDN article: </a:t>
            </a:r>
            <a:r>
              <a:rPr lang="en-US" sz="1200" dirty="0">
                <a:gradFill>
                  <a:gsLst>
                    <a:gs pos="2917">
                      <a:schemeClr val="tx1"/>
                    </a:gs>
                    <a:gs pos="30000">
                      <a:schemeClr val="tx1"/>
                    </a:gs>
                  </a:gsLst>
                  <a:lin ang="5400000" scaled="0"/>
                </a:gradFill>
                <a:hlinkClick r:id="rId4"/>
              </a:rPr>
              <a:t>https://msdn.microsoft.com/en-us/office/office365/howto/onenote-sharing-links</a:t>
            </a:r>
            <a:r>
              <a:rPr lang="en-US" sz="1200" dirty="0">
                <a:gradFill>
                  <a:gsLst>
                    <a:gs pos="2917">
                      <a:schemeClr val="tx1"/>
                    </a:gs>
                    <a:gs pos="30000">
                      <a:schemeClr val="tx1"/>
                    </a:gs>
                  </a:gsLst>
                  <a:lin ang="5400000" scaled="0"/>
                </a:gradFill>
              </a:rPr>
              <a:t> </a:t>
            </a:r>
          </a:p>
          <a:p>
            <a:pPr marL="171450" indent="-17145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Example parent (Skooler) using Parent Access APIs: </a:t>
            </a:r>
            <a:r>
              <a:rPr lang="en-US" sz="1200" dirty="0">
                <a:gradFill>
                  <a:gsLst>
                    <a:gs pos="2917">
                      <a:schemeClr val="tx1"/>
                    </a:gs>
                    <a:gs pos="30000">
                      <a:schemeClr val="tx1"/>
                    </a:gs>
                  </a:gsLst>
                  <a:lin ang="5400000" scaled="0"/>
                </a:gradFill>
                <a:hlinkClick r:id="rId5"/>
              </a:rPr>
              <a:t>https://blog.skooler.com/en/skooler-makes-communication-even-easier-with-back-to-school-updates</a:t>
            </a:r>
            <a:endParaRPr lang="en-US" sz="12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40DDE04B-FBDC-4B89-BD9D-66753F0650F9}"/>
              </a:ext>
            </a:extLst>
          </p:cNvPr>
          <p:cNvPicPr>
            <a:picLocks noChangeAspect="1"/>
          </p:cNvPicPr>
          <p:nvPr/>
        </p:nvPicPr>
        <p:blipFill>
          <a:blip r:embed="rId6"/>
          <a:stretch>
            <a:fillRect/>
          </a:stretch>
        </p:blipFill>
        <p:spPr>
          <a:xfrm>
            <a:off x="2388358" y="2238822"/>
            <a:ext cx="6946711" cy="3955766"/>
          </a:xfrm>
          <a:prstGeom prst="rect">
            <a:avLst/>
          </a:prstGeom>
          <a:ln>
            <a:solidFill>
              <a:schemeClr val="bg2">
                <a:lumMod val="90000"/>
              </a:schemeClr>
            </a:solidFill>
          </a:ln>
        </p:spPr>
      </p:pic>
    </p:spTree>
    <p:extLst>
      <p:ext uri="{BB962C8B-B14F-4D97-AF65-F5344CB8AC3E}">
        <p14:creationId xmlns:p14="http://schemas.microsoft.com/office/powerpoint/2010/main" val="413808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THENA.CUSTOMXMLID" val="{277FDD51-6A2C-43CC-92DE-7AB45CBA15C4}"/>
  <p:tag name="ATHENA.CUSTOMXMLCONTENT" val="&lt;?xml version=&quot;1.0&quot;?&gt;&lt;athena xmlns=&quot;http://schemas.microsoft.com/edu/athena&quot; version=&quot;0.1.3209.0&quot;&gt;&lt;timings duration=&quot;40386&quot;/&gt;&lt;/athena&gt;"/>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209.0">
  <timings duration="293186">
    <event time="10920" type="OnNext" clickIndex="1" wacClickIndex="1"/>
    <event time="79286" type="OnNext" clickIndex="2" wacClickIndex="2"/>
    <event time="161122" type="OnNext" clickIndex="3" wacClickIndex="3"/>
  </timings>
</athena>
</file>

<file path=customXml/itemProps1.xml><?xml version="1.0" encoding="utf-8"?>
<ds:datastoreItem xmlns:ds="http://schemas.openxmlformats.org/officeDocument/2006/customXml" ds:itemID="{5E011500-151E-4EFD-ABF0-7F147F75E7D9}">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0</TotalTime>
  <Words>1031</Words>
  <Application>Microsoft Office PowerPoint</Application>
  <PresentationFormat>Breitbild</PresentationFormat>
  <Paragraphs>102</Paragraphs>
  <Slides>11</Slides>
  <Notes>10</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11</vt:i4>
      </vt:variant>
    </vt:vector>
  </HeadingPairs>
  <TitlesOfParts>
    <vt:vector size="22" baseType="lpstr">
      <vt:lpstr>Arial</vt:lpstr>
      <vt:lpstr>Calibri</vt:lpstr>
      <vt:lpstr>Calibri Light</vt:lpstr>
      <vt:lpstr>Consolas</vt:lpstr>
      <vt:lpstr>Segoe UI</vt:lpstr>
      <vt:lpstr>Segoe UI Light</vt:lpstr>
      <vt:lpstr>Segoe UI Semibold</vt:lpstr>
      <vt:lpstr>Segoe UI Semilight</vt:lpstr>
      <vt:lpstr>Wingdings</vt:lpstr>
      <vt:lpstr>5-50109_Microsoft_Light_Template</vt:lpstr>
      <vt:lpstr>5-50109_Microsoft_Dark_Template</vt:lpstr>
      <vt:lpstr>2. Classroom solutions  c. Class Notebook</vt:lpstr>
      <vt:lpstr>Save time and eliminate handouts with OneNote</vt:lpstr>
      <vt:lpstr>OneNote class notebook</vt:lpstr>
      <vt:lpstr>“The most significant and organic change process ever in the school.“ – Kirk Wheeler, Head of School</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Kundana Palagiri</dc:creator>
  <cp:lastModifiedBy>Senaj Lelic</cp:lastModifiedBy>
  <cp:revision>54</cp:revision>
  <dcterms:created xsi:type="dcterms:W3CDTF">2017-09-14T21:02:14Z</dcterms:created>
  <dcterms:modified xsi:type="dcterms:W3CDTF">2018-11-25T13:03:36Z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kundanap@microsoft.com</vt:lpwstr>
  </property>
  <property fmtid="{D5CDD505-2E9C-101B-9397-08002B2CF9AE}" pid="6" name="MSIP_Label_f42aa342-8706-4288-bd11-ebb85995028c_SetDate">
    <vt:lpwstr>2017-09-14T14:02:21.0442388-07:00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